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slide+xml" PartName="/ppt/slides/slide138.xml"/>
  <Override ContentType="application/vnd.openxmlformats-officedocument.presentationml.slide+xml" PartName="/ppt/slides/slide139.xml"/>
  <Override ContentType="application/vnd.openxmlformats-officedocument.presentationml.slide+xml" PartName="/ppt/slides/slide140.xml"/>
  <Override ContentType="application/vnd.openxmlformats-officedocument.presentationml.slide+xml" PartName="/ppt/slides/slide141.xml"/>
  <Override ContentType="application/vnd.openxmlformats-officedocument.presentationml.slide+xml" PartName="/ppt/slides/slide142.xml"/>
  <Override ContentType="application/vnd.openxmlformats-officedocument.presentationml.slide+xml" PartName="/ppt/slides/slide143.xml"/>
  <Override ContentType="application/vnd.openxmlformats-officedocument.presentationml.slide+xml" PartName="/ppt/slides/slide144.xml"/>
  <Override ContentType="application/vnd.openxmlformats-officedocument.presentationml.slide+xml" PartName="/ppt/slides/slide145.xml"/>
  <Override ContentType="application/vnd.openxmlformats-officedocument.presentationml.slide+xml" PartName="/ppt/slides/slide1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Lst>
  <p:sldSz cx="18288000" cy="10287000"/>
  <p:notesSz cx="6858000" cy="9144000"/>
  <p:embeddedFontLst>
    <p:embeddedFont>
      <p:font typeface="Montserrat Bold" charset="1" panose="00000800000000000000"/>
      <p:regular r:id="rId152"/>
    </p:embeddedFont>
    <p:embeddedFont>
      <p:font typeface="Poppins" charset="1" panose="00000500000000000000"/>
      <p:regular r:id="rId153"/>
    </p:embeddedFont>
    <p:embeddedFont>
      <p:font typeface="Clear Sans Bold" charset="1" panose="020B0803030202020304"/>
      <p:regular r:id="rId154"/>
    </p:embeddedFont>
    <p:embeddedFont>
      <p:font typeface="Clear Sans Regular" charset="1" panose="020B0503030202020304"/>
      <p:regular r:id="rId155"/>
    </p:embeddedFont>
    <p:embeddedFont>
      <p:font typeface="Clear Sans Regular Bold" charset="1" panose="020B0603030202020304"/>
      <p:regular r:id="rId1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slides/slide138.xml" Type="http://schemas.openxmlformats.org/officeDocument/2006/relationships/slide"/><Relationship Id="rId144" Target="slides/slide139.xml" Type="http://schemas.openxmlformats.org/officeDocument/2006/relationships/slide"/><Relationship Id="rId145" Target="slides/slide140.xml" Type="http://schemas.openxmlformats.org/officeDocument/2006/relationships/slide"/><Relationship Id="rId146" Target="slides/slide141.xml" Type="http://schemas.openxmlformats.org/officeDocument/2006/relationships/slide"/><Relationship Id="rId147" Target="slides/slide142.xml" Type="http://schemas.openxmlformats.org/officeDocument/2006/relationships/slide"/><Relationship Id="rId148" Target="slides/slide143.xml" Type="http://schemas.openxmlformats.org/officeDocument/2006/relationships/slide"/><Relationship Id="rId149" Target="slides/slide144.xml" Type="http://schemas.openxmlformats.org/officeDocument/2006/relationships/slide"/><Relationship Id="rId15" Target="slides/slide10.xml" Type="http://schemas.openxmlformats.org/officeDocument/2006/relationships/slide"/><Relationship Id="rId150" Target="slides/slide145.xml" Type="http://schemas.openxmlformats.org/officeDocument/2006/relationships/slide"/><Relationship Id="rId151" Target="slides/slide146.xml" Type="http://schemas.openxmlformats.org/officeDocument/2006/relationships/slide"/><Relationship Id="rId152" Target="fonts/font152.fntdata" Type="http://schemas.openxmlformats.org/officeDocument/2006/relationships/font"/><Relationship Id="rId153" Target="fonts/font153.fntdata" Type="http://schemas.openxmlformats.org/officeDocument/2006/relationships/font"/><Relationship Id="rId154" Target="fonts/font154.fntdata" Type="http://schemas.openxmlformats.org/officeDocument/2006/relationships/font"/><Relationship Id="rId155" Target="fonts/font155.fntdata" Type="http://schemas.openxmlformats.org/officeDocument/2006/relationships/font"/><Relationship Id="rId156" Target="fonts/font156.fntdata" Type="http://schemas.openxmlformats.org/officeDocument/2006/relationships/font"/><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https://builtin.com/data-science/how-find-outliers-examples" TargetMode="External" Type="http://schemas.openxmlformats.org/officeDocument/2006/relationships/hyperlink"/><Relationship Id="rId3" Target="https://builtin.com/data-science/how-find-outliers-examples" TargetMode="External" Type="http://schemas.openxmlformats.org/officeDocument/2006/relationships/hyperlink"/><Relationship Id="rId4" Target="https://builtin.com/data-science/outlier-detection-python" TargetMode="External" Type="http://schemas.openxmlformats.org/officeDocument/2006/relationships/hyperlink"/><Relationship Id="rId5" Target="https://builtin.com/data-science/how-to-use-a-z-table" TargetMode="External" Type="http://schemas.openxmlformats.org/officeDocument/2006/relationships/hyperlink"/></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embeddings/oleObject2.bin" Type="http://schemas.openxmlformats.org/officeDocument/2006/relationships/oleObject"/></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https://builtin.com/articles/customer-data-platform" TargetMode="External" Type="http://schemas.openxmlformats.org/officeDocument/2006/relationships/hyperlink"/><Relationship Id="rId4" Target="https://builtin.com/articles/data-driven-sales" TargetMode="External" Type="http://schemas.openxmlformats.org/officeDocument/2006/relationships/hyperlink"/><Relationship Id="rId5" Target="https://builtin.com/articles/data-reporting" TargetMode="External" Type="http://schemas.openxmlformats.org/officeDocument/2006/relationships/hyperlink"/><Relationship Id="rId6" Target="https://builtin.com/data-science/data-mining" TargetMode="External" Type="http://schemas.openxmlformats.org/officeDocument/2006/relationships/hyperlink"/></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https://builtin.com/articles/gaussian-mixture-model" TargetMode="External" Type="http://schemas.openxmlformats.org/officeDocument/2006/relationships/hyperlink"/><Relationship Id="rId3" Target="https://builtin.com/articles/gaussian-mixture-model" TargetMode="External" Type="http://schemas.openxmlformats.org/officeDocument/2006/relationships/hyperlink"/><Relationship Id="rId4" Target="../media/image11.png" Type="http://schemas.openxmlformats.org/officeDocument/2006/relationships/image"/><Relationship Id="rId5" Target="../media/image12.sv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https://builtin.com/articles/gaussian-mixture-model" TargetMode="External" Type="http://schemas.openxmlformats.org/officeDocument/2006/relationships/hyperlink"/><Relationship Id="rId3" Target="https://builtin.com/articles/gaussian-mixture-model" TargetMode="External" Type="http://schemas.openxmlformats.org/officeDocument/2006/relationships/hyperlink"/><Relationship Id="rId4" Target="https://builtin.com/articles/gaussian-mixture-model" TargetMode="External" Type="http://schemas.openxmlformats.org/officeDocument/2006/relationships/hyperlink"/><Relationship Id="rId5" Target="../media/image11.png" Type="http://schemas.openxmlformats.org/officeDocument/2006/relationships/image"/><Relationship Id="rId6" Target="../media/image12.sv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https://builtin.com/articles/gaussian-mixture-model" TargetMode="External" Type="http://schemas.openxmlformats.org/officeDocument/2006/relationships/hyperlink"/><Relationship Id="rId3" Target="../media/image11.png" Type="http://schemas.openxmlformats.org/officeDocument/2006/relationships/image"/><Relationship Id="rId4" Target="../media/image12.svg" Type="http://schemas.openxmlformats.org/officeDocument/2006/relationships/image"/></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builtin.com/software-engineering-perspectives/algorithm" TargetMode="External" Type="http://schemas.openxmlformats.org/officeDocument/2006/relationships/hyperlink"/><Relationship Id="rId11" Target="https://builtin.com/machine-learning/image-segmentation" TargetMode="External" Type="http://schemas.openxmlformats.org/officeDocument/2006/relationships/hyperlink"/><Relationship Id="rId12" Target="https://builtin.com/data-science/predictive-analytics" TargetMode="External" Type="http://schemas.openxmlformats.org/officeDocument/2006/relationships/hyperlink"/><Relationship Id="rId13" Target="https://builtin.com/machine-learning/machine-learning-basics" TargetMode="External" Type="http://schemas.openxmlformats.org/officeDocument/2006/relationships/hyperlink"/><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1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1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https://builtin.com/articles/big-data-in-healthcare" TargetMode="External" Type="http://schemas.openxmlformats.org/officeDocument/2006/relationships/hyperlink"/><Relationship Id="rId4" Target="https://builtin.com/articles/big-data-finance-banking-applications" TargetMode="External" Type="http://schemas.openxmlformats.org/officeDocument/2006/relationships/hyperlink"/><Relationship Id="rId5" Target="https://builtin.com/data-science/finance-data-science" TargetMode="External" Type="http://schemas.openxmlformats.org/officeDocument/2006/relationships/hyperlink"/></Relationships>
</file>

<file path=ppt/slides/_rels/slide1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0.png" Type="http://schemas.openxmlformats.org/officeDocument/2006/relationships/image"/><Relationship Id="rId11" Target="../media/image81.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2" Target="https://builtin.com/data-science/probability-statistics" TargetMode="External" Type="http://schemas.openxmlformats.org/officeDocument/2006/relationships/hyperlink"/><Relationship Id="rId3" Target="https://builtin.com/data-science/dangers-of-too-much-data" TargetMode="External" Type="http://schemas.openxmlformats.org/officeDocument/2006/relationships/hyperlink"/><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37.png" Type="http://schemas.openxmlformats.org/officeDocument/2006/relationships/image"/><Relationship Id="rId12" Target="../media/image38.svg" Type="http://schemas.openxmlformats.org/officeDocument/2006/relationships/image"/><Relationship Id="rId13" Target="../media/image39.png" Type="http://schemas.openxmlformats.org/officeDocument/2006/relationships/image"/><Relationship Id="rId14" Target="../media/image40.svg" Type="http://schemas.openxmlformats.org/officeDocument/2006/relationships/image"/><Relationship Id="rId2" Target="https://builtin.com/machine-learning/agglomerative-clustering" TargetMode="External" Type="http://schemas.openxmlformats.org/officeDocument/2006/relationships/hyperlink"/><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https://builtin.com/machine-learning/k-means-algorithm" TargetMode="External" Type="http://schemas.openxmlformats.org/officeDocument/2006/relationships/hyperlink"/><Relationship Id="rId3" Target="https://builtin.com/machine-learning/k-means-algorithm" TargetMode="External" Type="http://schemas.openxmlformats.org/officeDocument/2006/relationships/hyperlink"/><Relationship Id="rId4" Target="https://builtin.com/machine-learning/k-means-algorithm" TargetMode="External" Type="http://schemas.openxmlformats.org/officeDocument/2006/relationships/hyperlink"/><Relationship Id="rId5" Target="https://builtin.com/data-science/how-to-find-the-variance" TargetMode="External" Type="http://schemas.openxmlformats.org/officeDocument/2006/relationships/hyperlink"/><Relationship Id="rId6" Target="../media/image11.png" Type="http://schemas.openxmlformats.org/officeDocument/2006/relationships/image"/><Relationship Id="rId7" Target="../media/image1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https://builtin.com/articles/euclidean-distance" TargetMode="External" Type="http://schemas.openxmlformats.org/officeDocument/2006/relationships/hyperlink"/><Relationship Id="rId3" Target="../media/image11.png" Type="http://schemas.openxmlformats.org/officeDocument/2006/relationships/image"/><Relationship Id="rId4" Target="../media/image1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embeddings/oleObject1.bin" Type="http://schemas.openxmlformats.org/officeDocument/2006/relationships/oleObjec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https://builtin.com/data-science/curse-dimensionality" TargetMode="External" Type="http://schemas.openxmlformats.org/officeDocument/2006/relationships/hyperlink"/><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https://scikit-learn.org/stable/modules/generated/sklearn.cluster.KMeans.html#sklearn.cluster.KMeans" TargetMode="External" Type="http://schemas.openxmlformats.org/officeDocument/2006/relationships/hyperlink"/><Relationship Id="rId3" Target="../media/image11.png" Type="http://schemas.openxmlformats.org/officeDocument/2006/relationships/image"/><Relationship Id="rId4" Target="../media/image1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https://builtin.com/articles/dbscan" TargetMode="External" Type="http://schemas.openxmlformats.org/officeDocument/2006/relationships/hyperlink"/><Relationship Id="rId3" Target="https://builtin.com/articles/dbscan" TargetMode="External" Type="http://schemas.openxmlformats.org/officeDocument/2006/relationships/hyperlink"/><Relationship Id="rId4" Target="../media/image11.png" Type="http://schemas.openxmlformats.org/officeDocument/2006/relationships/image"/><Relationship Id="rId5" Target="../media/image12.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vi.wikipedia.org/wiki/H%E1%BB%8Dc_m%C3%A1y" TargetMode="External" Type="http://schemas.openxmlformats.org/officeDocument/2006/relationships/hyperlink"/><Relationship Id="rId11" Target="../media/image11.png" Type="http://schemas.openxmlformats.org/officeDocument/2006/relationships/image"/><Relationship Id="rId12" Target="../media/image12.svg" Type="http://schemas.openxmlformats.org/officeDocument/2006/relationships/image"/><Relationship Id="rId2" Target="https://vi.wikipedia.org/wiki/Th%E1%BB%91ng_k%C3%AA" TargetMode="External" Type="http://schemas.openxmlformats.org/officeDocument/2006/relationships/hyperlink"/><Relationship Id="rId3" Target="https://vi.wikipedia.org/wiki/Ph%C3%A2n_t%C3%ADch_d%E1%BB%AF_li%E1%BB%87u" TargetMode="External" Type="http://schemas.openxmlformats.org/officeDocument/2006/relationships/hyperlink"/><Relationship Id="rId4" Target="https://vi.wikipedia.org/wiki/Nh%E1%BA%ADn_d%E1%BA%A1ng_m%E1%BA%ABu" TargetMode="External" Type="http://schemas.openxmlformats.org/officeDocument/2006/relationships/hyperlink"/><Relationship Id="rId5" Target="https://vi.wikipedia.org/w/index.php?title=Ph%C3%A2n_t%C3%ADch_%E1%BA%A3nh&amp;action=edit&amp;redlink=1" TargetMode="External" Type="http://schemas.openxmlformats.org/officeDocument/2006/relationships/hyperlink"/><Relationship Id="rId6" Target="https://vi.wikipedia.org/wiki/Truy_h%E1%BB%93i_th%C3%B4ng_tin" TargetMode="External" Type="http://schemas.openxmlformats.org/officeDocument/2006/relationships/hyperlink"/><Relationship Id="rId7" Target="https://vi.wikipedia.org/wiki/Tin_sinh_h%E1%BB%8Dc" TargetMode="External" Type="http://schemas.openxmlformats.org/officeDocument/2006/relationships/hyperlink"/><Relationship Id="rId8" Target="https://vi.wikipedia.org/wiki/N%C3%A9n_d%E1%BB%AF_li%E1%BB%87u" TargetMode="External" Type="http://schemas.openxmlformats.org/officeDocument/2006/relationships/hyperlink"/><Relationship Id="rId9" Target="https://vi.wikipedia.org/wiki/%C4%90%E1%BB%93_h%E1%BB%8Da_m%C3%A1y_t%C3%ADnh" TargetMode="External" Type="http://schemas.openxmlformats.org/officeDocument/2006/relationships/hyperlink"/></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https://vi.wikipedia.org/wiki/Nh%C3%A2n_ch%E1%BB%A7ng_h%E1%BB%8Dc" TargetMode="External" Type="http://schemas.openxmlformats.org/officeDocument/2006/relationships/hyperlink"/><Relationship Id="rId3" Target="https://vi.wikipedia.org/wiki/T%C3%A2m_l%C3%BD_h%E1%BB%8Dc" TargetMode="External" Type="http://schemas.openxmlformats.org/officeDocument/2006/relationships/hyperlink"/><Relationship Id="rId4" Target="https://vi.wikipedia.org/wiki/Joseph_Zubin" TargetMode="External" Type="http://schemas.openxmlformats.org/officeDocument/2006/relationships/hyperlink"/><Relationship Id="rId5" Target="https://vi.wikipedia.org/w/index.php?title=Robert_Tryon&amp;action=edit&amp;redlink=1" TargetMode="External" Type="http://schemas.openxmlformats.org/officeDocument/2006/relationships/hyperlink"/><Relationship Id="rId6" Target="https://vi.wikipedia.org/w/index.php?title=Raymond_Cattell&amp;action=edit&amp;redlink=1" TargetMode="External" Type="http://schemas.openxmlformats.org/officeDocument/2006/relationships/hyperlink"/><Relationship Id="rId7" Target="https://vi.wikipedia.org/wiki/T%C3%A2m_l%C3%BD_h%E1%BB%8Dc_nh%C3%A2n_c%C3%A1ch" TargetMode="External" Type="http://schemas.openxmlformats.org/officeDocument/2006/relationships/hyperlink"/><Relationship Id="rId8" Target="../media/image11.png" Type="http://schemas.openxmlformats.org/officeDocument/2006/relationships/image"/><Relationship Id="rId9" Target="../media/image12.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91331" y="4039096"/>
            <a:ext cx="8015383" cy="1551141"/>
          </a:xfrm>
          <a:prstGeom prst="rect">
            <a:avLst/>
          </a:prstGeom>
        </p:spPr>
        <p:txBody>
          <a:bodyPr anchor="t" rtlCol="false" tIns="0" lIns="0" bIns="0" rIns="0">
            <a:spAutoFit/>
          </a:bodyPr>
          <a:lstStyle/>
          <a:p>
            <a:pPr algn="l">
              <a:lnSpc>
                <a:spcPts val="12679"/>
              </a:lnSpc>
              <a:spcBef>
                <a:spcPct val="0"/>
              </a:spcBef>
            </a:pPr>
            <a:r>
              <a:rPr lang="en-US" b="true" sz="9056">
                <a:solidFill>
                  <a:srgbClr val="051D40"/>
                </a:solidFill>
                <a:latin typeface="Montserrat Bold"/>
                <a:ea typeface="Montserrat Bold"/>
                <a:cs typeface="Montserrat Bold"/>
                <a:sym typeface="Montserrat Bold"/>
              </a:rPr>
              <a:t>CLUSTERING</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6899696"/>
            <a:ext cx="8779632" cy="1733977"/>
          </a:xfrm>
          <a:custGeom>
            <a:avLst/>
            <a:gdLst/>
            <a:ahLst/>
            <a:cxnLst/>
            <a:rect r="r" b="b" t="t" l="l"/>
            <a:pathLst>
              <a:path h="1733977" w="8779632">
                <a:moveTo>
                  <a:pt x="0" y="0"/>
                </a:moveTo>
                <a:lnTo>
                  <a:pt x="8779632" y="0"/>
                </a:lnTo>
                <a:lnTo>
                  <a:pt x="8779632" y="1733978"/>
                </a:lnTo>
                <a:lnTo>
                  <a:pt x="0" y="1733978"/>
                </a:lnTo>
                <a:lnTo>
                  <a:pt x="0" y="0"/>
                </a:lnTo>
                <a:close/>
              </a:path>
            </a:pathLst>
          </a:custGeom>
          <a:blipFill>
            <a:blip r:embed="rId2"/>
            <a:stretch>
              <a:fillRect l="0" t="0" r="0" b="0"/>
            </a:stretch>
          </a:blipFill>
        </p:spPr>
      </p:sp>
      <p:grpSp>
        <p:nvGrpSpPr>
          <p:cNvPr name="Group 16" id="16"/>
          <p:cNvGrpSpPr>
            <a:grpSpLocks noChangeAspect="true"/>
          </p:cNvGrpSpPr>
          <p:nvPr/>
        </p:nvGrpSpPr>
        <p:grpSpPr>
          <a:xfrm rot="0">
            <a:off x="8573918" y="2520315"/>
            <a:ext cx="9146584" cy="524637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61" r="0" b="-3261"/>
              </a:stretch>
            </a:blipFill>
          </p:spPr>
        </p:sp>
      </p:grpSp>
      <p:sp>
        <p:nvSpPr>
          <p:cNvPr name="TextBox 22" id="22"/>
          <p:cNvSpPr txBox="true"/>
          <p:nvPr/>
        </p:nvSpPr>
        <p:spPr>
          <a:xfrm rot="0">
            <a:off x="1391331" y="5710166"/>
            <a:ext cx="3683031" cy="600617"/>
          </a:xfrm>
          <a:prstGeom prst="rect">
            <a:avLst/>
          </a:prstGeom>
        </p:spPr>
        <p:txBody>
          <a:bodyPr anchor="t" rtlCol="false" tIns="0" lIns="0" bIns="0" rIns="0">
            <a:spAutoFit/>
          </a:bodyPr>
          <a:lstStyle/>
          <a:p>
            <a:pPr algn="l" marL="0" indent="0" lvl="0">
              <a:lnSpc>
                <a:spcPts val="4695"/>
              </a:lnSpc>
              <a:spcBef>
                <a:spcPct val="0"/>
              </a:spcBef>
            </a:pPr>
            <a:r>
              <a:rPr lang="en-US" sz="3353" spc="-67" strike="noStrike" u="none">
                <a:solidFill>
                  <a:srgbClr val="051D40"/>
                </a:solidFill>
                <a:latin typeface="Poppins"/>
                <a:ea typeface="Poppins"/>
                <a:cs typeface="Poppins"/>
                <a:sym typeface="Poppins"/>
              </a:rPr>
              <a:t>Nhóm 3122410294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773623" y="585788"/>
          <a:ext cx="9485677" cy="9115425"/>
        </p:xfrm>
        <a:graphic>
          <a:graphicData uri="http://schemas.openxmlformats.org/drawingml/2006/table">
            <a:tbl>
              <a:tblPr/>
              <a:tblGrid>
                <a:gridCol w="9485677"/>
              </a:tblGrid>
              <a:tr h="2173531">
                <a:tc>
                  <a:txBody>
                    <a:bodyPr anchor="t" rtlCol="false"/>
                    <a:lstStyle/>
                    <a:p>
                      <a:pPr algn="l">
                        <a:lnSpc>
                          <a:spcPts val="3359"/>
                        </a:lnSpc>
                        <a:defRPr/>
                      </a:pPr>
                      <a:r>
                        <a:rPr lang="en-US" sz="2400">
                          <a:solidFill>
                            <a:srgbClr val="FEFEFE"/>
                          </a:solidFill>
                          <a:latin typeface="Clear Sans Regular"/>
                          <a:ea typeface="Clear Sans Regular"/>
                          <a:cs typeface="Clear Sans Regular"/>
                          <a:sym typeface="Clear Sans Regular"/>
                        </a:rPr>
                        <a:t>Nếu bạn có các tập dữ liệu lớn và không có cấu trúc , việc dán nhãn nhóm theo cách thủ công có thể tốn kém và mất thời gian. Trong trường hợp này, phân tích cụm cung cấp giải pháp tốt nhất để chia dữ liệu của bạn thành các nhóm.</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1752230">
                <a:tc>
                  <a:txBody>
                    <a:bodyPr anchor="t" rtlCol="false"/>
                    <a:lstStyle/>
                    <a:p>
                      <a:pPr algn="l">
                        <a:lnSpc>
                          <a:spcPts val="3359"/>
                        </a:lnSpc>
                        <a:defRPr/>
                      </a:pPr>
                      <a:r>
                        <a:rPr lang="en-US" sz="2400">
                          <a:solidFill>
                            <a:srgbClr val="FEFEFE"/>
                          </a:solidFill>
                          <a:latin typeface="Clear Sans Regular"/>
                          <a:ea typeface="Clear Sans Regular"/>
                          <a:cs typeface="Clear Sans Regular"/>
                          <a:sym typeface="Clear Sans Regular"/>
                        </a:rPr>
                        <a:t>Khi bạn không biết trước số lượng cụm, phân tích cụm có thể cung cấp cái nhìn sâu sắc đầu tiên về các nhóm có sẵn trong tập dữ liệu của bạn.</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2173531">
                <a:tc>
                  <a:txBody>
                    <a:bodyPr anchor="t" rtlCol="false"/>
                    <a:lstStyle/>
                    <a:p>
                      <a:pPr algn="l">
                        <a:lnSpc>
                          <a:spcPts val="3359"/>
                        </a:lnSpc>
                        <a:defRPr/>
                      </a:pPr>
                      <a:r>
                        <a:rPr lang="en-US" sz="2400">
                          <a:solidFill>
                            <a:srgbClr val="FEFEFE"/>
                          </a:solidFill>
                          <a:latin typeface="Clear Sans Regular"/>
                          <a:ea typeface="Clear Sans Regular"/>
                          <a:cs typeface="Clear Sans Regular"/>
                          <a:sym typeface="Clear Sans Regular"/>
                        </a:rPr>
                        <a:t>Khi bạn cần </a:t>
                      </a:r>
                      <a:r>
                        <a:rPr lang="en-US" sz="2400">
                          <a:solidFill>
                            <a:srgbClr val="FEFEFE"/>
                          </a:solidFill>
                          <a:latin typeface="Clear Sans Regular"/>
                          <a:ea typeface="Clear Sans Regular"/>
                          <a:cs typeface="Clear Sans Regular"/>
                          <a:sym typeface="Clear Sans Regular"/>
                          <a:hlinkClick r:id="rId2" tooltip="https://builtin.com/data-science/how-find-outliers-examples"/>
                        </a:rPr>
                        <a:t>phá</a:t>
                      </a:r>
                      <a:r>
                        <a:rPr lang="en-US" sz="2400">
                          <a:solidFill>
                            <a:srgbClr val="FEFEFE"/>
                          </a:solidFill>
                          <a:latin typeface="Clear Sans Regular"/>
                          <a:ea typeface="Clear Sans Regular"/>
                          <a:cs typeface="Clear Sans Regular"/>
                          <a:sym typeface="Clear Sans Regular"/>
                          <a:hlinkClick r:id="rId3" tooltip="https://builtin.com/data-science/how-find-outliers-examples"/>
                        </a:rPr>
                        <a:t>t hiện giá trị ngoại lệ</a:t>
                      </a:r>
                      <a:r>
                        <a:rPr lang="en-US" sz="2400">
                          <a:solidFill>
                            <a:srgbClr val="FEFEFE"/>
                          </a:solidFill>
                          <a:latin typeface="Clear Sans Regular"/>
                          <a:ea typeface="Clear Sans Regular"/>
                          <a:cs typeface="Clear Sans Regular"/>
                          <a:sym typeface="Clear Sans Regular"/>
                        </a:rPr>
                        <a:t> trong dữ liệu của mình, phân tích cụm là một phương pháp hiệu quả so với các phương pháp </a:t>
                      </a:r>
                      <a:r>
                        <a:rPr lang="en-US" sz="2400">
                          <a:solidFill>
                            <a:srgbClr val="FEFEFE"/>
                          </a:solidFill>
                          <a:latin typeface="Clear Sans Regular"/>
                          <a:ea typeface="Clear Sans Regular"/>
                          <a:cs typeface="Clear Sans Regular"/>
                          <a:sym typeface="Clear Sans Regular"/>
                          <a:hlinkClick r:id="rId4" tooltip="https://builtin.com/data-science/outlier-detection-python"/>
                        </a:rPr>
                        <a:t>phát hiện giá trị ngoại lệ</a:t>
                      </a:r>
                      <a:r>
                        <a:rPr lang="en-US" sz="2400">
                          <a:solidFill>
                            <a:srgbClr val="FEFEFE"/>
                          </a:solidFill>
                          <a:latin typeface="Clear Sans Regular"/>
                          <a:ea typeface="Clear Sans Regular"/>
                          <a:cs typeface="Clear Sans Regular"/>
                          <a:sym typeface="Clear Sans Regular"/>
                        </a:rPr>
                        <a:t> truyền thống , chẳng hạn như độ lệch chuẩn.</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3016133">
                <a:tc>
                  <a:txBody>
                    <a:bodyPr anchor="t" rtlCol="false"/>
                    <a:lstStyle/>
                    <a:p>
                      <a:pPr algn="l">
                        <a:lnSpc>
                          <a:spcPts val="3359"/>
                        </a:lnSpc>
                        <a:defRPr/>
                      </a:pPr>
                      <a:r>
                        <a:rPr lang="en-US" sz="2400">
                          <a:solidFill>
                            <a:srgbClr val="FEFEFE"/>
                          </a:solidFill>
                          <a:latin typeface="Clear Sans Regular"/>
                          <a:ea typeface="Clear Sans Regular"/>
                          <a:cs typeface="Clear Sans Regular"/>
                          <a:sym typeface="Clear Sans Regular"/>
                        </a:rPr>
                        <a:t>Clustering có thể giúp bạn phát hiện ra các điểm bất thường. Trong khi các điểm ngoại lệ là các quan sát cách xa giá trị trung bình, chúng không nhất thiết biểu thị các điểm bất thường. Mặt khác, các điểm bất thường liên quan đến việc xác định các sự kiện hoặc quan sát hiếm gặp có </a:t>
                      </a:r>
                      <a:r>
                        <a:rPr lang="en-US" sz="2400">
                          <a:solidFill>
                            <a:srgbClr val="FEFEFE"/>
                          </a:solidFill>
                          <a:latin typeface="Clear Sans Regular"/>
                          <a:ea typeface="Clear Sans Regular"/>
                          <a:cs typeface="Clear Sans Regular"/>
                          <a:sym typeface="Clear Sans Regular"/>
                          <a:hlinkClick r:id="rId5" tooltip="https://builtin.com/data-science/how-to-use-a-z-table"/>
                        </a:rPr>
                        <a:t>độ lệch lớn so với giá trị trung bình</a:t>
                      </a:r>
                      <a:r>
                        <a:rPr lang="en-US" sz="2400">
                          <a:solidFill>
                            <a:srgbClr val="FEFEFE"/>
                          </a:solidFill>
                          <a:latin typeface="Clear Sans Regular"/>
                          <a:ea typeface="Clear Sans Regular"/>
                          <a:cs typeface="Clear Sans Regular"/>
                          <a:sym typeface="Clear Sans Regular"/>
                        </a:rPr>
                        <a:t> .</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bl>
          </a:graphicData>
        </a:graphic>
      </p:graphicFrame>
      <p:sp>
        <p:nvSpPr>
          <p:cNvPr name="TextBox 3" id="3"/>
          <p:cNvSpPr txBox="true"/>
          <p:nvPr/>
        </p:nvSpPr>
        <p:spPr>
          <a:xfrm rot="0">
            <a:off x="1028700" y="3896678"/>
            <a:ext cx="5772591" cy="2579370"/>
          </a:xfrm>
          <a:prstGeom prst="rect">
            <a:avLst/>
          </a:prstGeom>
        </p:spPr>
        <p:txBody>
          <a:bodyPr anchor="t" rtlCol="false" tIns="0" lIns="0" bIns="0" rIns="0">
            <a:spAutoFit/>
          </a:bodyPr>
          <a:lstStyle/>
          <a:p>
            <a:pPr algn="l">
              <a:lnSpc>
                <a:spcPts val="6719"/>
              </a:lnSpc>
            </a:pPr>
            <a:r>
              <a:rPr lang="en-US" sz="6399" b="true">
                <a:solidFill>
                  <a:srgbClr val="94DDDE"/>
                </a:solidFill>
                <a:latin typeface="Clear Sans Bold"/>
                <a:ea typeface="Clear Sans Bold"/>
                <a:cs typeface="Clear Sans Bold"/>
                <a:sym typeface="Clear Sans Bold"/>
              </a:rPr>
              <a:t>Kh</a:t>
            </a:r>
            <a:r>
              <a:rPr lang="en-US" sz="6399" b="true">
                <a:solidFill>
                  <a:srgbClr val="94DDDE"/>
                </a:solidFill>
                <a:latin typeface="Clear Sans Bold"/>
                <a:ea typeface="Clear Sans Bold"/>
                <a:cs typeface="Clear Sans Bold"/>
                <a:sym typeface="Clear Sans Bold"/>
              </a:rPr>
              <a:t>i nào bạn nên sử dụng Clustering?</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5103"/>
        </p:xfrm>
        <a:graphic>
          <a:graphicData uri="http://schemas.openxmlformats.org/drawingml/2006/table">
            <a:tbl>
              <a:tblPr/>
              <a:tblGrid>
                <a:gridCol w="8115300"/>
                <a:gridCol w="8115300"/>
              </a:tblGrid>
              <a:tr h="2430387">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Spectral Clustering</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Kernel Spectral Clustering</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17">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Trực tiếp tính giá trị riêng từ ma trận Laplacian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Tính giá trị riêng từ m</a:t>
                      </a:r>
                      <a:r>
                        <a:rPr lang="en-US" sz="2999">
                          <a:solidFill>
                            <a:srgbClr val="2B4B82"/>
                          </a:solidFill>
                          <a:latin typeface="Clear Sans Regular"/>
                          <a:ea typeface="Clear Sans Regular"/>
                          <a:cs typeface="Clear Sans Regular"/>
                          <a:sym typeface="Clear Sans Regular"/>
                        </a:rPr>
                        <a:t>a trận Laplacian sau khi kernel hóa</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7399973"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4</a:t>
            </a:r>
            <a:r>
              <a:rPr lang="en-US" b="true" sz="5500" strike="noStrike" u="none">
                <a:solidFill>
                  <a:srgbClr val="2B4B82"/>
                </a:solidFill>
                <a:latin typeface="Clear Sans Bold"/>
                <a:ea typeface="Clear Sans Bold"/>
                <a:cs typeface="Clear Sans Bold"/>
                <a:sym typeface="Clear Sans Bold"/>
              </a:rPr>
              <a:t>. Phân rã giá trị riêng:</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4199681"/>
            <a:ext cx="11622449" cy="1706663"/>
          </a:xfrm>
          <a:prstGeom prst="rect">
            <a:avLst/>
          </a:prstGeom>
        </p:spPr>
        <p:txBody>
          <a:bodyPr anchor="t" rtlCol="false" tIns="0" lIns="0" bIns="0" rIns="0">
            <a:spAutoFit/>
          </a:bodyPr>
          <a:lstStyle/>
          <a:p>
            <a:pPr algn="ctr" marL="0" indent="0" lvl="0">
              <a:lnSpc>
                <a:spcPts val="14081"/>
              </a:lnSpc>
              <a:spcBef>
                <a:spcPct val="0"/>
              </a:spcBef>
            </a:pPr>
            <a:r>
              <a:rPr lang="en-US" b="true" sz="10058">
                <a:solidFill>
                  <a:srgbClr val="FFFFFF"/>
                </a:solidFill>
                <a:latin typeface="Montserrat Bold"/>
                <a:ea typeface="Montserrat Bold"/>
                <a:cs typeface="Montserrat Bold"/>
                <a:sym typeface="Montserrat Bold"/>
              </a:rPr>
              <a:t>MEAN SHIFT</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Khái niệm Mean Shift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2333625"/>
            <a:ext cx="9976404" cy="5619750"/>
          </a:xfrm>
          <a:prstGeom prst="rect">
            <a:avLst/>
          </a:prstGeom>
        </p:spPr>
        <p:txBody>
          <a:bodyPr anchor="t" rtlCol="false" tIns="0" lIns="0" bIns="0" rIns="0">
            <a:spAutoFit/>
          </a:bodyPr>
          <a:lstStyle/>
          <a:p>
            <a:pPr algn="l">
              <a:lnSpc>
                <a:spcPts val="4440"/>
              </a:lnSpc>
            </a:pPr>
            <a:r>
              <a:rPr lang="en-US" sz="3700">
                <a:solidFill>
                  <a:srgbClr val="F7B4A7"/>
                </a:solidFill>
                <a:latin typeface="Clear Sans Bold"/>
                <a:ea typeface="Clear Sans Bold"/>
                <a:cs typeface="Clear Sans Bold"/>
                <a:sym typeface="Clear Sans Bold"/>
              </a:rPr>
              <a:t>Mean Shift Clustering</a:t>
            </a:r>
            <a:r>
              <a:rPr lang="en-US" sz="3700">
                <a:solidFill>
                  <a:srgbClr val="94DDDE"/>
                </a:solidFill>
                <a:latin typeface="Clear Sans Bold"/>
                <a:ea typeface="Clear Sans Bold"/>
                <a:cs typeface="Clear Sans Bold"/>
                <a:sym typeface="Clear Sans Bold"/>
              </a:rPr>
              <a:t> là một </a:t>
            </a:r>
            <a:r>
              <a:rPr lang="en-US" sz="3700">
                <a:solidFill>
                  <a:srgbClr val="94DDDE"/>
                </a:solidFill>
                <a:latin typeface="Clear Sans Bold"/>
                <a:ea typeface="Clear Sans Bold"/>
                <a:cs typeface="Clear Sans Bold"/>
                <a:sym typeface="Clear Sans Bold"/>
              </a:rPr>
              <a:t>thuật toán phân</a:t>
            </a:r>
            <a:r>
              <a:rPr lang="en-US" sz="3700">
                <a:solidFill>
                  <a:srgbClr val="94DDDE"/>
                </a:solidFill>
                <a:latin typeface="Clear Sans Bold"/>
                <a:ea typeface="Clear Sans Bold"/>
                <a:cs typeface="Clear Sans Bold"/>
                <a:sym typeface="Clear Sans Bold"/>
              </a:rPr>
              <a:t> cụm phi tham số (non-parametric), dựa trên mật độ (density-based). Thay vì giả định một số lượng cụm cố định trước hoặc hình dạng cụ thể cho các cụm, </a:t>
            </a:r>
            <a:r>
              <a:rPr lang="en-US" sz="3700">
                <a:solidFill>
                  <a:srgbClr val="F7B4A7"/>
                </a:solidFill>
                <a:latin typeface="Clear Sans Bold"/>
                <a:ea typeface="Clear Sans Bold"/>
                <a:cs typeface="Clear Sans Bold"/>
                <a:sym typeface="Clear Sans Bold"/>
              </a:rPr>
              <a:t>Mean Shift</a:t>
            </a:r>
            <a:r>
              <a:rPr lang="en-US" sz="3700">
                <a:solidFill>
                  <a:srgbClr val="94DDDE"/>
                </a:solidFill>
                <a:latin typeface="Clear Sans Bold"/>
                <a:ea typeface="Clear Sans Bold"/>
                <a:cs typeface="Clear Sans Bold"/>
                <a:sym typeface="Clear Sans Bold"/>
              </a:rPr>
              <a:t> tìm kiếm các "blob" hoặc vùng có mật độ điểm dữ liệu cao trong không gian đặc trưng (feature space). Mỗi "blob" này được coi là một cụm, và tâm của nó (mode) được tìm thấy thông qua một quá trình lặp đi lặp lại.</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Công thức toán học Mean Shift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293395"/>
            <a:ext cx="18288000" cy="7700211"/>
          </a:xfrm>
          <a:custGeom>
            <a:avLst/>
            <a:gdLst/>
            <a:ahLst/>
            <a:cxnLst/>
            <a:rect r="r" b="b" t="t" l="l"/>
            <a:pathLst>
              <a:path h="7700211" w="18288000">
                <a:moveTo>
                  <a:pt x="0" y="0"/>
                </a:moveTo>
                <a:lnTo>
                  <a:pt x="18288000" y="0"/>
                </a:lnTo>
                <a:lnTo>
                  <a:pt x="18288000" y="7700210"/>
                </a:lnTo>
                <a:lnTo>
                  <a:pt x="0" y="7700210"/>
                </a:lnTo>
                <a:lnTo>
                  <a:pt x="0" y="0"/>
                </a:lnTo>
                <a:close/>
              </a:path>
            </a:pathLst>
          </a:custGeom>
          <a:blipFill>
            <a:blip r:embed="rId2"/>
            <a:stretch>
              <a:fillRect l="0" t="0" r="0" b="0"/>
            </a:stretch>
          </a:blipFill>
        </p:spPr>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82574"/>
            <a:ext cx="18288000" cy="9521851"/>
          </a:xfrm>
          <a:custGeom>
            <a:avLst/>
            <a:gdLst/>
            <a:ahLst/>
            <a:cxnLst/>
            <a:rect r="r" b="b" t="t" l="l"/>
            <a:pathLst>
              <a:path h="9521851" w="18288000">
                <a:moveTo>
                  <a:pt x="0" y="0"/>
                </a:moveTo>
                <a:lnTo>
                  <a:pt x="18288000" y="0"/>
                </a:lnTo>
                <a:lnTo>
                  <a:pt x="18288000" y="9521852"/>
                </a:lnTo>
                <a:lnTo>
                  <a:pt x="0" y="9521852"/>
                </a:lnTo>
                <a:lnTo>
                  <a:pt x="0" y="0"/>
                </a:lnTo>
                <a:close/>
              </a:path>
            </a:pathLst>
          </a:custGeom>
          <a:blipFill>
            <a:blip r:embed="rId2"/>
            <a:stretch>
              <a:fillRect l="0" t="0" r="0" b="0"/>
            </a:stretch>
          </a:blipFill>
        </p:spPr>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11191"/>
            <a:ext cx="18288000" cy="9464617"/>
          </a:xfrm>
          <a:custGeom>
            <a:avLst/>
            <a:gdLst/>
            <a:ahLst/>
            <a:cxnLst/>
            <a:rect r="r" b="b" t="t" l="l"/>
            <a:pathLst>
              <a:path h="9464617" w="18288000">
                <a:moveTo>
                  <a:pt x="0" y="0"/>
                </a:moveTo>
                <a:lnTo>
                  <a:pt x="18288000" y="0"/>
                </a:lnTo>
                <a:lnTo>
                  <a:pt x="18288000" y="9464618"/>
                </a:lnTo>
                <a:lnTo>
                  <a:pt x="0" y="9464618"/>
                </a:lnTo>
                <a:lnTo>
                  <a:pt x="0" y="0"/>
                </a:lnTo>
                <a:close/>
              </a:path>
            </a:pathLst>
          </a:custGeom>
          <a:blipFill>
            <a:blip r:embed="rId2"/>
            <a:stretch>
              <a:fillRect l="0" t="0" r="0" b="0"/>
            </a:stretch>
          </a:blipFill>
        </p:spPr>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9781"/>
            <a:ext cx="18288000" cy="10147437"/>
          </a:xfrm>
          <a:custGeom>
            <a:avLst/>
            <a:gdLst/>
            <a:ahLst/>
            <a:cxnLst/>
            <a:rect r="r" b="b" t="t" l="l"/>
            <a:pathLst>
              <a:path h="10147437" w="18288000">
                <a:moveTo>
                  <a:pt x="0" y="0"/>
                </a:moveTo>
                <a:lnTo>
                  <a:pt x="18288000" y="0"/>
                </a:lnTo>
                <a:lnTo>
                  <a:pt x="18288000" y="10147438"/>
                </a:lnTo>
                <a:lnTo>
                  <a:pt x="0" y="10147438"/>
                </a:lnTo>
                <a:lnTo>
                  <a:pt x="0" y="0"/>
                </a:lnTo>
                <a:close/>
              </a:path>
            </a:pathLst>
          </a:custGeom>
          <a:blipFill>
            <a:blip r:embed="rId2"/>
            <a:stretch>
              <a:fillRect l="0" t="0" r="0" b="0"/>
            </a:stretch>
          </a:blipFill>
        </p:spPr>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Nguyên lí hoạt động Mean Shift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809233"/>
            <a:ext cx="9315073" cy="820934"/>
          </a:xfrm>
          <a:prstGeom prst="rect">
            <a:avLst/>
          </a:prstGeom>
        </p:spPr>
        <p:txBody>
          <a:bodyPr anchor="t" rtlCol="false" tIns="0" lIns="0" bIns="0" rIns="0">
            <a:spAutoFit/>
          </a:bodyPr>
          <a:lstStyle/>
          <a:p>
            <a:pPr algn="l">
              <a:lnSpc>
                <a:spcPts val="6016"/>
              </a:lnSpc>
            </a:pPr>
            <a:r>
              <a:rPr lang="en-US" sz="6400" spc="-70">
                <a:solidFill>
                  <a:srgbClr val="2B4B82"/>
                </a:solidFill>
                <a:latin typeface="Clear Sans Bold"/>
                <a:ea typeface="Clear Sans Bold"/>
                <a:cs typeface="Clear Sans Bold"/>
                <a:sym typeface="Clear Sans Bold"/>
              </a:rPr>
              <a:t>Ứng dụng của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0.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4446290" y="3813032"/>
            <a:ext cx="249446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841463" y="3813032"/>
            <a:ext cx="2494461" cy="0"/>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11236636" y="3813032"/>
            <a:ext cx="2494461" cy="0"/>
          </a:xfrm>
          <a:prstGeom prst="line">
            <a:avLst/>
          </a:prstGeom>
          <a:ln cap="flat" w="28575">
            <a:solidFill>
              <a:srgbClr val="31356E"/>
            </a:solidFill>
            <a:prstDash val="solid"/>
            <a:headEnd type="none" len="sm" w="sm"/>
            <a:tailEnd type="none" len="sm" w="sm"/>
          </a:ln>
        </p:spPr>
      </p:sp>
      <p:grpSp>
        <p:nvGrpSpPr>
          <p:cNvPr name="Group 5" id="5"/>
          <p:cNvGrpSpPr/>
          <p:nvPr/>
        </p:nvGrpSpPr>
        <p:grpSpPr>
          <a:xfrm rot="0">
            <a:off x="3545578" y="3371020"/>
            <a:ext cx="900712" cy="884024"/>
            <a:chOff x="0" y="0"/>
            <a:chExt cx="825825" cy="81052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7" id="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8" id="8"/>
          <p:cNvGrpSpPr/>
          <p:nvPr/>
        </p:nvGrpSpPr>
        <p:grpSpPr>
          <a:xfrm rot="0">
            <a:off x="6940751" y="3371020"/>
            <a:ext cx="900712" cy="884024"/>
            <a:chOff x="0" y="0"/>
            <a:chExt cx="825825" cy="810524"/>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0" id="1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1" id="11"/>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Mean Shift Clustering</a:t>
            </a:r>
          </a:p>
        </p:txBody>
      </p:sp>
      <p:grpSp>
        <p:nvGrpSpPr>
          <p:cNvPr name="Group 12" id="12"/>
          <p:cNvGrpSpPr/>
          <p:nvPr/>
        </p:nvGrpSpPr>
        <p:grpSpPr>
          <a:xfrm rot="0">
            <a:off x="6190272" y="4410627"/>
            <a:ext cx="2401669" cy="2865551"/>
            <a:chOff x="0" y="0"/>
            <a:chExt cx="3202226" cy="3820735"/>
          </a:xfrm>
        </p:grpSpPr>
        <p:sp>
          <p:nvSpPr>
            <p:cNvPr name="TextBox 13" id="13"/>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4" id="14"/>
            <p:cNvSpPr txBox="true"/>
            <p:nvPr/>
          </p:nvSpPr>
          <p:spPr>
            <a:xfrm rot="0">
              <a:off x="0" y="2365283"/>
              <a:ext cx="3202226" cy="1455451"/>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Dùng công thức tính vector Mean Shift</a:t>
              </a:r>
            </a:p>
          </p:txBody>
        </p:sp>
        <p:sp>
          <p:nvSpPr>
            <p:cNvPr name="TextBox 15" id="15"/>
            <p:cNvSpPr txBox="true"/>
            <p:nvPr/>
          </p:nvSpPr>
          <p:spPr>
            <a:xfrm rot="0">
              <a:off x="0" y="925271"/>
              <a:ext cx="3202226"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Tính </a:t>
              </a:r>
              <a:r>
                <a:rPr lang="en-US" b="true" sz="2400">
                  <a:solidFill>
                    <a:srgbClr val="2B4B82"/>
                  </a:solidFill>
                  <a:latin typeface="Clear Sans Regular Bold"/>
                  <a:ea typeface="Clear Sans Regular Bold"/>
                  <a:cs typeface="Clear Sans Regular Bold"/>
                  <a:sym typeface="Clear Sans Regular Bold"/>
                </a:rPr>
                <a:t>vector Mean Shift:</a:t>
              </a:r>
            </a:p>
          </p:txBody>
        </p:sp>
      </p:grpSp>
      <p:grpSp>
        <p:nvGrpSpPr>
          <p:cNvPr name="Group 16" id="16"/>
          <p:cNvGrpSpPr/>
          <p:nvPr/>
        </p:nvGrpSpPr>
        <p:grpSpPr>
          <a:xfrm rot="0">
            <a:off x="2766230" y="4410627"/>
            <a:ext cx="2459408" cy="3610893"/>
            <a:chOff x="0" y="0"/>
            <a:chExt cx="3279211" cy="4814524"/>
          </a:xfrm>
        </p:grpSpPr>
        <p:sp>
          <p:nvSpPr>
            <p:cNvPr name="TextBox 17" id="17"/>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8" id="18"/>
            <p:cNvSpPr txBox="true"/>
            <p:nvPr/>
          </p:nvSpPr>
          <p:spPr>
            <a:xfrm rot="0">
              <a:off x="0" y="2373108"/>
              <a:ext cx="3279211" cy="2441415"/>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Chọn các điểm dữ liệ</a:t>
              </a:r>
              <a:r>
                <a:rPr lang="en-US" sz="2100">
                  <a:solidFill>
                    <a:srgbClr val="2B4B82"/>
                  </a:solidFill>
                  <a:latin typeface="Clear Sans Regular"/>
                  <a:ea typeface="Clear Sans Regular"/>
                  <a:cs typeface="Clear Sans Regular"/>
                  <a:sym typeface="Clear Sans Regular"/>
                </a:rPr>
                <a:t>u làm trung tâm ban đầu (có thể là tất cả các điểm hoặc một tập con).</a:t>
              </a:r>
            </a:p>
          </p:txBody>
        </p:sp>
        <p:sp>
          <p:nvSpPr>
            <p:cNvPr name="TextBox 19" id="19"/>
            <p:cNvSpPr txBox="true"/>
            <p:nvPr/>
          </p:nvSpPr>
          <p:spPr>
            <a:xfrm rot="0">
              <a:off x="0" y="91968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Khở</a:t>
              </a:r>
              <a:r>
                <a:rPr lang="en-US" b="true" sz="2400">
                  <a:solidFill>
                    <a:srgbClr val="2B4B82"/>
                  </a:solidFill>
                  <a:latin typeface="Clear Sans Regular Bold"/>
                  <a:ea typeface="Clear Sans Regular Bold"/>
                  <a:cs typeface="Clear Sans Regular Bold"/>
                  <a:sym typeface="Clear Sans Regular Bold"/>
                </a:rPr>
                <a:t>i tạo centroid:</a:t>
              </a:r>
            </a:p>
          </p:txBody>
        </p:sp>
      </p:grpSp>
      <p:grpSp>
        <p:nvGrpSpPr>
          <p:cNvPr name="Group 20" id="20"/>
          <p:cNvGrpSpPr/>
          <p:nvPr/>
        </p:nvGrpSpPr>
        <p:grpSpPr>
          <a:xfrm rot="0">
            <a:off x="9556576" y="4416496"/>
            <a:ext cx="2459408" cy="4661414"/>
            <a:chOff x="0" y="0"/>
            <a:chExt cx="3279211" cy="6215219"/>
          </a:xfrm>
        </p:grpSpPr>
        <p:sp>
          <p:nvSpPr>
            <p:cNvPr name="TextBox 21" id="21"/>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2" id="22"/>
            <p:cNvSpPr txBox="true"/>
            <p:nvPr/>
          </p:nvSpPr>
          <p:spPr>
            <a:xfrm rot="0">
              <a:off x="0" y="1801875"/>
              <a:ext cx="3279211" cy="4413344"/>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Dịc</a:t>
              </a:r>
              <a:r>
                <a:rPr lang="en-US" sz="2100">
                  <a:solidFill>
                    <a:srgbClr val="2B4B82"/>
                  </a:solidFill>
                  <a:latin typeface="Clear Sans Regular"/>
                  <a:ea typeface="Clear Sans Regular"/>
                  <a:cs typeface="Clear Sans Regular"/>
                  <a:sym typeface="Clear Sans Regular"/>
                </a:rPr>
                <a:t>h chuyển centroid đến vị trí mới.</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Lặp lại quá trình cho đến khi hội tụ (vector Mean Shift có độ dài nhỏ hơn một ngưỡng).</a:t>
              </a:r>
            </a:p>
          </p:txBody>
        </p:sp>
        <p:sp>
          <p:nvSpPr>
            <p:cNvPr name="TextBox 23" id="23"/>
            <p:cNvSpPr txBox="true"/>
            <p:nvPr/>
          </p:nvSpPr>
          <p:spPr>
            <a:xfrm rot="0">
              <a:off x="0" y="925271"/>
              <a:ext cx="3279211"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Cập </a:t>
              </a:r>
              <a:r>
                <a:rPr lang="en-US" b="true" sz="2400">
                  <a:solidFill>
                    <a:srgbClr val="2B4B82"/>
                  </a:solidFill>
                  <a:latin typeface="Clear Sans Regular Bold"/>
                  <a:ea typeface="Clear Sans Regular Bold"/>
                  <a:cs typeface="Clear Sans Regular Bold"/>
                  <a:sym typeface="Clear Sans Regular Bold"/>
                </a:rPr>
                <a:t>nhật vị trí:</a:t>
              </a:r>
            </a:p>
          </p:txBody>
        </p:sp>
      </p:grpSp>
      <p:grpSp>
        <p:nvGrpSpPr>
          <p:cNvPr name="Group 24" id="24"/>
          <p:cNvGrpSpPr/>
          <p:nvPr/>
        </p:nvGrpSpPr>
        <p:grpSpPr>
          <a:xfrm rot="0">
            <a:off x="12841136" y="4416496"/>
            <a:ext cx="2680634" cy="5453707"/>
            <a:chOff x="0" y="0"/>
            <a:chExt cx="3574179" cy="7271609"/>
          </a:xfrm>
        </p:grpSpPr>
        <p:sp>
          <p:nvSpPr>
            <p:cNvPr name="TextBox 25" id="25"/>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6" id="26"/>
            <p:cNvSpPr txBox="true"/>
            <p:nvPr/>
          </p:nvSpPr>
          <p:spPr>
            <a:xfrm rot="0">
              <a:off x="0" y="2365283"/>
              <a:ext cx="3574179" cy="4906326"/>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Các centroid hội tụ về cùng một điểm hoặc rất gần nhau sẽ được gộp thành một cụm.</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Nếu hai centroid cách nhau dưới ngưỡng ϵ, chúng được coi là thuộc cùng một cụm.</a:t>
              </a:r>
            </a:p>
          </p:txBody>
        </p:sp>
        <p:sp>
          <p:nvSpPr>
            <p:cNvPr name="TextBox 27" id="27"/>
            <p:cNvSpPr txBox="true"/>
            <p:nvPr/>
          </p:nvSpPr>
          <p:spPr>
            <a:xfrm rot="0">
              <a:off x="0" y="925271"/>
              <a:ext cx="3574179"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Gộp </a:t>
              </a:r>
              <a:r>
                <a:rPr lang="en-US" b="true" sz="2400">
                  <a:solidFill>
                    <a:srgbClr val="2B4B82"/>
                  </a:solidFill>
                  <a:latin typeface="Clear Sans Regular Bold"/>
                  <a:ea typeface="Clear Sans Regular Bold"/>
                  <a:cs typeface="Clear Sans Regular Bold"/>
                  <a:sym typeface="Clear Sans Regular Bold"/>
                </a:rPr>
                <a:t>các centroid gần nhau:</a:t>
              </a:r>
            </a:p>
          </p:txBody>
        </p:sp>
      </p:grpSp>
      <p:grpSp>
        <p:nvGrpSpPr>
          <p:cNvPr name="Group 28" id="28"/>
          <p:cNvGrpSpPr/>
          <p:nvPr/>
        </p:nvGrpSpPr>
        <p:grpSpPr>
          <a:xfrm rot="0">
            <a:off x="10335924" y="3371020"/>
            <a:ext cx="900712" cy="884024"/>
            <a:chOff x="0" y="0"/>
            <a:chExt cx="825825" cy="810524"/>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0" id="3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1" id="31"/>
          <p:cNvGrpSpPr/>
          <p:nvPr/>
        </p:nvGrpSpPr>
        <p:grpSpPr>
          <a:xfrm rot="0">
            <a:off x="13731097" y="3371020"/>
            <a:ext cx="900712" cy="884024"/>
            <a:chOff x="0" y="0"/>
            <a:chExt cx="825825" cy="810524"/>
          </a:xfrm>
        </p:grpSpPr>
        <p:sp>
          <p:nvSpPr>
            <p:cNvPr name="Freeform 32" id="32">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3" id="33"/>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 person working on their computer"/>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sp>
        <p:nvSpPr>
          <p:cNvPr name="TextBox 3" id="3"/>
          <p:cNvSpPr txBox="true"/>
          <p:nvPr/>
        </p:nvSpPr>
        <p:spPr>
          <a:xfrm rot="0">
            <a:off x="8097063" y="1114425"/>
            <a:ext cx="9162237" cy="1731645"/>
          </a:xfrm>
          <a:prstGeom prst="rect">
            <a:avLst/>
          </a:prstGeom>
        </p:spPr>
        <p:txBody>
          <a:bodyPr anchor="t" rtlCol="false" tIns="0" lIns="0" bIns="0" rIns="0">
            <a:spAutoFit/>
          </a:bodyPr>
          <a:lstStyle/>
          <a:p>
            <a:pPr algn="l">
              <a:lnSpc>
                <a:spcPts val="6719"/>
              </a:lnSpc>
            </a:pPr>
            <a:r>
              <a:rPr lang="en-US" sz="6399" b="true">
                <a:solidFill>
                  <a:srgbClr val="2B4B82"/>
                </a:solidFill>
                <a:latin typeface="Clear Sans Bold"/>
                <a:ea typeface="Clear Sans Bold"/>
                <a:cs typeface="Clear Sans Bold"/>
                <a:sym typeface="Clear Sans Bold"/>
              </a:rPr>
              <a:t>1.</a:t>
            </a:r>
            <a:r>
              <a:rPr lang="en-US" sz="6399" b="true">
                <a:solidFill>
                  <a:srgbClr val="2B4B82"/>
                </a:solidFill>
                <a:latin typeface="Clear Sans Bold"/>
                <a:ea typeface="Clear Sans Bold"/>
                <a:cs typeface="Clear Sans Bold"/>
                <a:sym typeface="Clear Sans Bold"/>
              </a:rPr>
              <a:t> Ưu điểm của Mean Shift Clustering:</a:t>
            </a:r>
          </a:p>
        </p:txBody>
      </p:sp>
      <p:sp>
        <p:nvSpPr>
          <p:cNvPr name="TextBox 4" id="4"/>
          <p:cNvSpPr txBox="true"/>
          <p:nvPr/>
        </p:nvSpPr>
        <p:spPr>
          <a:xfrm rot="0">
            <a:off x="8097063" y="3433462"/>
            <a:ext cx="9162237" cy="5217795"/>
          </a:xfrm>
          <a:prstGeom prst="rect">
            <a:avLst/>
          </a:prstGeom>
        </p:spPr>
        <p:txBody>
          <a:bodyPr anchor="t" rtlCol="false" tIns="0" lIns="0" bIns="0" rIns="0">
            <a:spAutoFit/>
          </a:bodyPr>
          <a:lstStyle/>
          <a:p>
            <a:pPr algn="l">
              <a:lnSpc>
                <a:spcPts val="3779"/>
              </a:lnSpc>
            </a:pPr>
            <a:r>
              <a:rPr lang="en-US" sz="2699" b="true">
                <a:solidFill>
                  <a:srgbClr val="2B4B82"/>
                </a:solidFill>
                <a:latin typeface="Clear Sans Regular Bold"/>
                <a:ea typeface="Clear Sans Regular Bold"/>
                <a:cs typeface="Clear Sans Regular Bold"/>
                <a:sym typeface="Clear Sans Regular Bold"/>
              </a:rPr>
              <a:t>a. Không cần chỉ định trước số cụm:</a:t>
            </a:r>
          </a:p>
          <a:p>
            <a:pPr algn="l" marL="582928" indent="-291464" lvl="1">
              <a:lnSpc>
                <a:spcPts val="3779"/>
              </a:lnSpc>
              <a:buFont typeface="Arial"/>
              <a:buChar char="•"/>
            </a:pPr>
            <a:r>
              <a:rPr lang="en-US" sz="2699">
                <a:solidFill>
                  <a:srgbClr val="2B4B82"/>
                </a:solidFill>
                <a:latin typeface="Clear Sans Regular"/>
                <a:ea typeface="Clear Sans Regular"/>
                <a:cs typeface="Clear Sans Regular"/>
                <a:sym typeface="Clear Sans Regular"/>
              </a:rPr>
              <a:t>Tự động phát hiện số cụm:</a:t>
            </a:r>
          </a:p>
          <a:p>
            <a:pPr algn="l" marL="1165857" indent="-388619" lvl="2">
              <a:lnSpc>
                <a:spcPts val="3779"/>
              </a:lnSpc>
              <a:buFont typeface="Arial"/>
              <a:buChar char="⚬"/>
            </a:pPr>
            <a:r>
              <a:rPr lang="en-US" sz="2699">
                <a:solidFill>
                  <a:srgbClr val="2B4B82"/>
                </a:solidFill>
                <a:latin typeface="Clear Sans Regular"/>
                <a:ea typeface="Clear Sans Regular"/>
                <a:cs typeface="Clear Sans Regular"/>
                <a:sym typeface="Clear Sans Regular"/>
              </a:rPr>
              <a:t>Không giống như K-Means, Mean Shift tự xác định số lượng cụm dựa trên đỉnh của hàm mật độ.</a:t>
            </a:r>
          </a:p>
          <a:p>
            <a:pPr algn="l" marL="582928" indent="-291464" lvl="1">
              <a:lnSpc>
                <a:spcPts val="3779"/>
              </a:lnSpc>
              <a:buFont typeface="Arial"/>
              <a:buChar char="•"/>
            </a:pPr>
            <a:r>
              <a:rPr lang="en-US" sz="2699">
                <a:solidFill>
                  <a:srgbClr val="2B4B82"/>
                </a:solidFill>
                <a:latin typeface="Clear Sans Regular"/>
                <a:ea typeface="Clear Sans Regular"/>
                <a:cs typeface="Clear Sans Regular"/>
                <a:sym typeface="Clear Sans Regular"/>
              </a:rPr>
              <a:t>Thích hợp khi không biết trước cấu trúc dữ liệu.</a:t>
            </a:r>
          </a:p>
          <a:p>
            <a:pPr algn="l">
              <a:lnSpc>
                <a:spcPts val="3779"/>
              </a:lnSpc>
            </a:pPr>
            <a:r>
              <a:rPr lang="en-US" b="true" sz="2699">
                <a:solidFill>
                  <a:srgbClr val="2B4B82"/>
                </a:solidFill>
                <a:latin typeface="Clear Sans Regular Bold"/>
                <a:ea typeface="Clear Sans Regular Bold"/>
                <a:cs typeface="Clear Sans Regular Bold"/>
                <a:sym typeface="Clear Sans Regular Bold"/>
              </a:rPr>
              <a:t>b. Xử lý tốt với cụm có hình dạng bất kỳ:</a:t>
            </a:r>
          </a:p>
          <a:p>
            <a:pPr algn="l" marL="582928" indent="-291464" lvl="1">
              <a:lnSpc>
                <a:spcPts val="3779"/>
              </a:lnSpc>
              <a:buFont typeface="Arial"/>
              <a:buChar char="•"/>
            </a:pPr>
            <a:r>
              <a:rPr lang="en-US" sz="2699">
                <a:solidFill>
                  <a:srgbClr val="2B4B82"/>
                </a:solidFill>
                <a:latin typeface="Clear Sans Regular"/>
                <a:ea typeface="Clear Sans Regular"/>
                <a:cs typeface="Clear Sans Regular"/>
                <a:sym typeface="Clear Sans Regular"/>
              </a:rPr>
              <a:t>Không cần giả định về hình dạng cụm:</a:t>
            </a:r>
          </a:p>
          <a:p>
            <a:pPr algn="l" marL="1165857" indent="-388619" lvl="2">
              <a:lnSpc>
                <a:spcPts val="3779"/>
              </a:lnSpc>
              <a:buFont typeface="Arial"/>
              <a:buChar char="⚬"/>
            </a:pPr>
            <a:r>
              <a:rPr lang="en-US" sz="2699">
                <a:solidFill>
                  <a:srgbClr val="2B4B82"/>
                </a:solidFill>
                <a:latin typeface="Clear Sans Regular"/>
                <a:ea typeface="Clear Sans Regular"/>
                <a:cs typeface="Clear Sans Regular"/>
                <a:sym typeface="Clear Sans Regular"/>
              </a:rPr>
              <a:t>Các cụm không nhất thiết phải có dạng hình cầu như trong K-Means.</a:t>
            </a:r>
          </a:p>
          <a:p>
            <a:pPr algn="l" marL="582928" indent="-291464" lvl="1">
              <a:lnSpc>
                <a:spcPts val="3779"/>
              </a:lnSpc>
              <a:buFont typeface="Arial"/>
              <a:buChar char="•"/>
            </a:pPr>
            <a:r>
              <a:rPr lang="en-US" sz="2699">
                <a:solidFill>
                  <a:srgbClr val="2B4B82"/>
                </a:solidFill>
                <a:latin typeface="Clear Sans Regular"/>
                <a:ea typeface="Clear Sans Regular"/>
                <a:cs typeface="Clear Sans Regular"/>
                <a:sym typeface="Clear Sans Regular"/>
              </a:rPr>
              <a:t>Xử lý cụm có biên dạng cong:</a:t>
            </a:r>
          </a:p>
          <a:p>
            <a:pPr algn="l" marL="1165857" indent="-388619" lvl="2">
              <a:lnSpc>
                <a:spcPts val="3779"/>
              </a:lnSpc>
              <a:buFont typeface="Arial"/>
              <a:buChar char="⚬"/>
            </a:pPr>
            <a:r>
              <a:rPr lang="en-US" sz="2699">
                <a:solidFill>
                  <a:srgbClr val="2B4B82"/>
                </a:solidFill>
                <a:latin typeface="Clear Sans Regular"/>
                <a:ea typeface="Clear Sans Regular"/>
                <a:cs typeface="Clear Sans Regular"/>
                <a:sym typeface="Clear Sans Regular"/>
              </a:rPr>
              <a:t>Phù hợp với dữ liệu có cấu trúc phức tạp.</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group of speech bubbles"/>
          <p:cNvSpPr/>
          <p:nvPr/>
        </p:nvSpPr>
        <p:spPr>
          <a:xfrm flipH="false" flipV="false" rot="0">
            <a:off x="1851762" y="1468613"/>
            <a:ext cx="3489749" cy="2861594"/>
          </a:xfrm>
          <a:custGeom>
            <a:avLst/>
            <a:gdLst/>
            <a:ahLst/>
            <a:cxnLst/>
            <a:rect r="r" b="b" t="t" l="l"/>
            <a:pathLst>
              <a:path h="2861594" w="3489749">
                <a:moveTo>
                  <a:pt x="0" y="0"/>
                </a:moveTo>
                <a:lnTo>
                  <a:pt x="3489749" y="0"/>
                </a:lnTo>
                <a:lnTo>
                  <a:pt x="3489749"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teacup and saucer"/>
          <p:cNvSpPr/>
          <p:nvPr/>
        </p:nvSpPr>
        <p:spPr>
          <a:xfrm flipH="false" flipV="false" rot="0">
            <a:off x="1490793" y="4703587"/>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829454" y="924560"/>
            <a:ext cx="10429846" cy="8390255"/>
          </a:xfrm>
          <a:prstGeom prst="rect">
            <a:avLst/>
          </a:prstGeom>
        </p:spPr>
        <p:txBody>
          <a:bodyPr anchor="t" rtlCol="false" tIns="0" lIns="0" bIns="0" rIns="0">
            <a:spAutoFit/>
          </a:bodyPr>
          <a:lstStyle/>
          <a:p>
            <a:pPr algn="l">
              <a:lnSpc>
                <a:spcPts val="3220"/>
              </a:lnSpc>
            </a:pPr>
            <a:r>
              <a:rPr lang="en-US" sz="2300" b="true">
                <a:solidFill>
                  <a:srgbClr val="2B4B82"/>
                </a:solidFill>
                <a:latin typeface="Clear Sans Regular Bold"/>
                <a:ea typeface="Clear Sans Regular Bold"/>
                <a:cs typeface="Clear Sans Regular Bold"/>
                <a:sym typeface="Clear Sans Regular Bold"/>
              </a:rPr>
              <a:t>c</a:t>
            </a:r>
            <a:r>
              <a:rPr lang="en-US" sz="2300" b="true">
                <a:solidFill>
                  <a:srgbClr val="2B4B82"/>
                </a:solidFill>
                <a:latin typeface="Clear Sans Regular Bold"/>
                <a:ea typeface="Clear Sans Regular Bold"/>
                <a:cs typeface="Clear Sans Regular Bold"/>
                <a:sym typeface="Clear Sans Regular Bold"/>
              </a:rPr>
              <a:t>. Khả năng xử lý dữ liệu có mật độ thay đổi:</a:t>
            </a:r>
          </a:p>
          <a:p>
            <a:pPr algn="l" marL="496571" indent="-248285" lvl="1">
              <a:lnSpc>
                <a:spcPts val="3220"/>
              </a:lnSpc>
              <a:buFont typeface="Arial"/>
              <a:buChar char="•"/>
            </a:pPr>
            <a:r>
              <a:rPr lang="en-US" sz="2300">
                <a:solidFill>
                  <a:srgbClr val="2B4B82"/>
                </a:solidFill>
                <a:latin typeface="Clear Sans Regular"/>
                <a:ea typeface="Clear Sans Regular"/>
                <a:cs typeface="Clear Sans Regular"/>
                <a:sym typeface="Clear Sans Regular"/>
              </a:rPr>
              <a:t>Cụm dày và cụm thưa đều được nhận diện:</a:t>
            </a:r>
          </a:p>
          <a:p>
            <a:pPr algn="l" marL="993141" indent="-331047" lvl="2">
              <a:lnSpc>
                <a:spcPts val="3220"/>
              </a:lnSpc>
              <a:buFont typeface="Arial"/>
              <a:buChar char="⚬"/>
            </a:pPr>
            <a:r>
              <a:rPr lang="en-US" sz="2300">
                <a:solidFill>
                  <a:srgbClr val="2B4B82"/>
                </a:solidFill>
                <a:latin typeface="Clear Sans Regular"/>
                <a:ea typeface="Clear Sans Regular"/>
                <a:cs typeface="Clear Sans Regular"/>
                <a:sym typeface="Clear Sans Regular"/>
              </a:rPr>
              <a:t>Khác với DBSCAN, Mean Shift không yêu cầu cụm có mật độ đồng nhất.</a:t>
            </a:r>
          </a:p>
          <a:p>
            <a:pPr algn="l" marL="496571" indent="-248285" lvl="1">
              <a:lnSpc>
                <a:spcPts val="3220"/>
              </a:lnSpc>
              <a:buFont typeface="Arial"/>
              <a:buChar char="•"/>
            </a:pPr>
            <a:r>
              <a:rPr lang="en-US" sz="2300">
                <a:solidFill>
                  <a:srgbClr val="2B4B82"/>
                </a:solidFill>
                <a:latin typeface="Clear Sans Regular"/>
                <a:ea typeface="Clear Sans Regular"/>
                <a:cs typeface="Clear Sans Regular"/>
                <a:sym typeface="Clear Sans Regular"/>
              </a:rPr>
              <a:t>Phát hiện các đỉnh mật độ (density peaks):</a:t>
            </a:r>
          </a:p>
          <a:p>
            <a:pPr algn="l" marL="993141" indent="-331047" lvl="2">
              <a:lnSpc>
                <a:spcPts val="3220"/>
              </a:lnSpc>
              <a:buFont typeface="Arial"/>
              <a:buChar char="⚬"/>
            </a:pPr>
            <a:r>
              <a:rPr lang="en-US" sz="2300">
                <a:solidFill>
                  <a:srgbClr val="2B4B82"/>
                </a:solidFill>
                <a:latin typeface="Clear Sans Regular"/>
                <a:ea typeface="Clear Sans Regular"/>
                <a:cs typeface="Clear Sans Regular"/>
                <a:sym typeface="Clear Sans Regular"/>
              </a:rPr>
              <a:t>Cá</a:t>
            </a:r>
            <a:r>
              <a:rPr lang="en-US" sz="2300">
                <a:solidFill>
                  <a:srgbClr val="2B4B82"/>
                </a:solidFill>
                <a:latin typeface="Clear Sans Regular"/>
                <a:ea typeface="Clear Sans Regular"/>
                <a:cs typeface="Clear Sans Regular"/>
                <a:sym typeface="Clear Sans Regular"/>
              </a:rPr>
              <a:t>c vùng có mật độ cao sẽ tạo thành cụm.</a:t>
            </a:r>
          </a:p>
          <a:p>
            <a:pPr algn="l">
              <a:lnSpc>
                <a:spcPts val="3220"/>
              </a:lnSpc>
            </a:pPr>
            <a:r>
              <a:rPr lang="en-US" b="true" sz="2300">
                <a:solidFill>
                  <a:srgbClr val="2B4B82"/>
                </a:solidFill>
                <a:latin typeface="Clear Sans Regular Bold"/>
                <a:ea typeface="Clear Sans Regular Bold"/>
                <a:cs typeface="Clear Sans Regular Bold"/>
                <a:sym typeface="Clear Sans Regular Bold"/>
              </a:rPr>
              <a:t>d. Ứng dụng rộng rãi:</a:t>
            </a:r>
          </a:p>
          <a:p>
            <a:pPr algn="l" marL="496571" indent="-248285" lvl="1">
              <a:lnSpc>
                <a:spcPts val="3220"/>
              </a:lnSpc>
              <a:buFont typeface="Arial"/>
              <a:buChar char="•"/>
            </a:pPr>
            <a:r>
              <a:rPr lang="en-US" sz="2300">
                <a:solidFill>
                  <a:srgbClr val="2B4B82"/>
                </a:solidFill>
                <a:latin typeface="Clear Sans Regular"/>
                <a:ea typeface="Clear Sans Regular"/>
                <a:cs typeface="Clear Sans Regular"/>
                <a:sym typeface="Clear Sans Regular"/>
              </a:rPr>
              <a:t>Phân tích hình ảnh:</a:t>
            </a:r>
          </a:p>
          <a:p>
            <a:pPr algn="l" marL="993141" indent="-331047" lvl="2">
              <a:lnSpc>
                <a:spcPts val="3220"/>
              </a:lnSpc>
              <a:buFont typeface="Arial"/>
              <a:buChar char="⚬"/>
            </a:pPr>
            <a:r>
              <a:rPr lang="en-US" sz="2300">
                <a:solidFill>
                  <a:srgbClr val="2B4B82"/>
                </a:solidFill>
                <a:latin typeface="Clear Sans Regular"/>
                <a:ea typeface="Clear Sans Regular"/>
                <a:cs typeface="Clear Sans Regular"/>
                <a:sym typeface="Clear Sans Regular"/>
              </a:rPr>
              <a:t>Phân đoạn ảnh, phát hiện đối tượng, theo dõi đối tượng.</a:t>
            </a:r>
          </a:p>
          <a:p>
            <a:pPr algn="l" marL="496571" indent="-248285" lvl="1">
              <a:lnSpc>
                <a:spcPts val="3220"/>
              </a:lnSpc>
              <a:buFont typeface="Arial"/>
              <a:buChar char="•"/>
            </a:pPr>
            <a:r>
              <a:rPr lang="en-US" sz="2300">
                <a:solidFill>
                  <a:srgbClr val="2B4B82"/>
                </a:solidFill>
                <a:latin typeface="Clear Sans Regular"/>
                <a:ea typeface="Clear Sans Regular"/>
                <a:cs typeface="Clear Sans Regular"/>
                <a:sym typeface="Clear Sans Regular"/>
              </a:rPr>
              <a:t>Thị giác máy tính:</a:t>
            </a:r>
          </a:p>
          <a:p>
            <a:pPr algn="l" marL="993141" indent="-331047" lvl="2">
              <a:lnSpc>
                <a:spcPts val="3220"/>
              </a:lnSpc>
              <a:buFont typeface="Arial"/>
              <a:buChar char="⚬"/>
            </a:pPr>
            <a:r>
              <a:rPr lang="en-US" sz="2300">
                <a:solidFill>
                  <a:srgbClr val="2B4B82"/>
                </a:solidFill>
                <a:latin typeface="Clear Sans Regular"/>
                <a:ea typeface="Clear Sans Regular"/>
                <a:cs typeface="Clear Sans Regular"/>
                <a:sym typeface="Clear Sans Regular"/>
              </a:rPr>
              <a:t>Phát hiện chuyển động và định vị vật thể.</a:t>
            </a:r>
          </a:p>
          <a:p>
            <a:pPr algn="l" marL="496571" indent="-248285" lvl="1">
              <a:lnSpc>
                <a:spcPts val="3220"/>
              </a:lnSpc>
              <a:buFont typeface="Arial"/>
              <a:buChar char="•"/>
            </a:pPr>
            <a:r>
              <a:rPr lang="en-US" sz="2300">
                <a:solidFill>
                  <a:srgbClr val="2B4B82"/>
                </a:solidFill>
                <a:latin typeface="Clear Sans Regular"/>
                <a:ea typeface="Clear Sans Regular"/>
                <a:cs typeface="Clear Sans Regular"/>
                <a:sym typeface="Clear Sans Regular"/>
              </a:rPr>
              <a:t>Phân tích dữ liệu:</a:t>
            </a:r>
          </a:p>
          <a:p>
            <a:pPr algn="l" marL="993141" indent="-331047" lvl="2">
              <a:lnSpc>
                <a:spcPts val="3220"/>
              </a:lnSpc>
              <a:buFont typeface="Arial"/>
              <a:buChar char="⚬"/>
            </a:pPr>
            <a:r>
              <a:rPr lang="en-US" sz="2300">
                <a:solidFill>
                  <a:srgbClr val="2B4B82"/>
                </a:solidFill>
                <a:latin typeface="Clear Sans Regular"/>
                <a:ea typeface="Clear Sans Regular"/>
                <a:cs typeface="Clear Sans Regular"/>
                <a:sym typeface="Clear Sans Regular"/>
              </a:rPr>
              <a:t>Phát hiện khu vực mật độ cao trong không gian dữ liệu.</a:t>
            </a:r>
          </a:p>
          <a:p>
            <a:pPr algn="l">
              <a:lnSpc>
                <a:spcPts val="3220"/>
              </a:lnSpc>
            </a:pPr>
            <a:r>
              <a:rPr lang="en-US" b="true" sz="2300">
                <a:solidFill>
                  <a:srgbClr val="2B4B82"/>
                </a:solidFill>
                <a:latin typeface="Clear Sans Regular Bold"/>
                <a:ea typeface="Clear Sans Regular Bold"/>
                <a:cs typeface="Clear Sans Regular Bold"/>
                <a:sym typeface="Clear Sans Regular Bold"/>
              </a:rPr>
              <a:t>e. Không nhạy cảm với khởi tạo:</a:t>
            </a:r>
          </a:p>
          <a:p>
            <a:pPr algn="l" marL="496571" indent="-248285" lvl="1">
              <a:lnSpc>
                <a:spcPts val="3220"/>
              </a:lnSpc>
              <a:buFont typeface="Arial"/>
              <a:buChar char="•"/>
            </a:pPr>
            <a:r>
              <a:rPr lang="en-US" sz="2300">
                <a:solidFill>
                  <a:srgbClr val="2B4B82"/>
                </a:solidFill>
                <a:latin typeface="Clear Sans Regular"/>
                <a:ea typeface="Clear Sans Regular"/>
                <a:cs typeface="Clear Sans Regular"/>
                <a:sym typeface="Clear Sans Regular"/>
              </a:rPr>
              <a:t>Tâm cụm được xác định bởi hàm mật độ:</a:t>
            </a:r>
          </a:p>
          <a:p>
            <a:pPr algn="l" marL="993141" indent="-331047" lvl="2">
              <a:lnSpc>
                <a:spcPts val="3220"/>
              </a:lnSpc>
              <a:buFont typeface="Arial"/>
              <a:buChar char="⚬"/>
            </a:pPr>
            <a:r>
              <a:rPr lang="en-US" sz="2300">
                <a:solidFill>
                  <a:srgbClr val="2B4B82"/>
                </a:solidFill>
                <a:latin typeface="Clear Sans Regular"/>
                <a:ea typeface="Clear Sans Regular"/>
                <a:cs typeface="Clear Sans Regular"/>
                <a:sym typeface="Clear Sans Regular"/>
              </a:rPr>
              <a:t>Không phụ thuộc vào khởi tạo ngẫu nhiên như K-Means.</a:t>
            </a:r>
          </a:p>
          <a:p>
            <a:pPr algn="l" marL="496571" indent="-248285" lvl="1">
              <a:lnSpc>
                <a:spcPts val="3220"/>
              </a:lnSpc>
              <a:buFont typeface="Arial"/>
              <a:buChar char="•"/>
            </a:pPr>
            <a:r>
              <a:rPr lang="en-US" sz="2300">
                <a:solidFill>
                  <a:srgbClr val="2B4B82"/>
                </a:solidFill>
                <a:latin typeface="Clear Sans Regular"/>
                <a:ea typeface="Clear Sans Regular"/>
                <a:cs typeface="Clear Sans Regular"/>
                <a:sym typeface="Clear Sans Regular"/>
              </a:rPr>
              <a:t>Hội tụ về các điểm mật độ cao:</a:t>
            </a:r>
          </a:p>
          <a:p>
            <a:pPr algn="l" marL="993141" indent="-331047" lvl="2">
              <a:lnSpc>
                <a:spcPts val="3220"/>
              </a:lnSpc>
              <a:buFont typeface="Arial"/>
              <a:buChar char="⚬"/>
            </a:pPr>
            <a:r>
              <a:rPr lang="en-US" sz="2300">
                <a:solidFill>
                  <a:srgbClr val="2B4B82"/>
                </a:solidFill>
                <a:latin typeface="Clear Sans Regular"/>
                <a:ea typeface="Clear Sans Regular"/>
                <a:cs typeface="Clear Sans Regular"/>
                <a:sym typeface="Clear Sans Regular"/>
              </a:rPr>
              <a:t>Đảm bảo kết quả phân cụm ổn định.</a:t>
            </a:r>
          </a:p>
          <a:p>
            <a:pPr algn="l">
              <a:lnSpc>
                <a:spcPts val="3220"/>
              </a:lnSpc>
            </a:pPr>
            <a:r>
              <a:rPr lang="en-US" b="true" sz="2300">
                <a:solidFill>
                  <a:srgbClr val="2B4B82"/>
                </a:solidFill>
                <a:latin typeface="Clear Sans Regular Bold"/>
                <a:ea typeface="Clear Sans Regular Bold"/>
                <a:cs typeface="Clear Sans Regular Bold"/>
                <a:sym typeface="Clear Sans Regular Bold"/>
              </a:rPr>
              <a:t> f. Xử lý outliers tốt:</a:t>
            </a:r>
          </a:p>
          <a:p>
            <a:pPr algn="l" marL="496571" indent="-248285" lvl="1">
              <a:lnSpc>
                <a:spcPts val="3220"/>
              </a:lnSpc>
              <a:buFont typeface="Arial"/>
              <a:buChar char="•"/>
            </a:pPr>
            <a:r>
              <a:rPr lang="en-US" sz="2300">
                <a:solidFill>
                  <a:srgbClr val="2B4B82"/>
                </a:solidFill>
                <a:latin typeface="Clear Sans Regular"/>
                <a:ea typeface="Clear Sans Regular"/>
                <a:cs typeface="Clear Sans Regular"/>
                <a:sym typeface="Clear Sans Regular"/>
              </a:rPr>
              <a:t>Không ảnh hưởng nhiều bởi nhiễu:</a:t>
            </a:r>
          </a:p>
          <a:p>
            <a:pPr algn="l" marL="993141" indent="-331047" lvl="2">
              <a:lnSpc>
                <a:spcPts val="3220"/>
              </a:lnSpc>
              <a:buFont typeface="Arial"/>
              <a:buChar char="⚬"/>
            </a:pPr>
            <a:r>
              <a:rPr lang="en-US" sz="2300">
                <a:solidFill>
                  <a:srgbClr val="2B4B82"/>
                </a:solidFill>
                <a:latin typeface="Clear Sans Regular"/>
                <a:ea typeface="Clear Sans Regular"/>
                <a:cs typeface="Clear Sans Regular"/>
                <a:sym typeface="Clear Sans Regular"/>
              </a:rPr>
              <a:t>Vì các điểm nhiễu thường không đủ mật độ để tạo thành cụm.</a:t>
            </a:r>
          </a:p>
          <a:p>
            <a:pPr algn="l" marL="496571" indent="-248285" lvl="1">
              <a:lnSpc>
                <a:spcPts val="3220"/>
              </a:lnSpc>
              <a:buFont typeface="Arial"/>
              <a:buChar char="•"/>
            </a:pPr>
            <a:r>
              <a:rPr lang="en-US" sz="2300">
                <a:solidFill>
                  <a:srgbClr val="2B4B82"/>
                </a:solidFill>
                <a:latin typeface="Clear Sans Regular"/>
                <a:ea typeface="Clear Sans Regular"/>
                <a:cs typeface="Clear Sans Regular"/>
                <a:sym typeface="Clear Sans Regular"/>
              </a:rPr>
              <a:t>Không cần xử lý outliers trước khi phân cụm.</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descr="a person in front of a computer talking with a microphone"/>
          <p:cNvSpPr/>
          <p:nvPr/>
        </p:nvSpPr>
        <p:spPr>
          <a:xfrm flipH="false" flipV="false" rot="0">
            <a:off x="0" y="0"/>
            <a:ext cx="8184311" cy="10287000"/>
          </a:xfrm>
          <a:custGeom>
            <a:avLst/>
            <a:gdLst/>
            <a:ahLst/>
            <a:cxnLst/>
            <a:rect r="r" b="b" t="t" l="l"/>
            <a:pathLst>
              <a:path h="10287000" w="8184311">
                <a:moveTo>
                  <a:pt x="0" y="0"/>
                </a:moveTo>
                <a:lnTo>
                  <a:pt x="8184311" y="0"/>
                </a:lnTo>
                <a:lnTo>
                  <a:pt x="8184311" y="10287000"/>
                </a:lnTo>
                <a:lnTo>
                  <a:pt x="0" y="10287000"/>
                </a:lnTo>
                <a:lnTo>
                  <a:pt x="0" y="0"/>
                </a:lnTo>
                <a:close/>
              </a:path>
            </a:pathLst>
          </a:custGeom>
          <a:blipFill>
            <a:blip r:embed="rId2"/>
            <a:stretch>
              <a:fillRect l="0" t="-9669" r="0" b="-9669"/>
            </a:stretch>
          </a:blipFill>
        </p:spPr>
      </p:sp>
      <p:sp>
        <p:nvSpPr>
          <p:cNvPr name="TextBox 3" id="3"/>
          <p:cNvSpPr txBox="true"/>
          <p:nvPr/>
        </p:nvSpPr>
        <p:spPr>
          <a:xfrm rot="0">
            <a:off x="9460529" y="1114425"/>
            <a:ext cx="7312205" cy="1506855"/>
          </a:xfrm>
          <a:prstGeom prst="rect">
            <a:avLst/>
          </a:prstGeom>
        </p:spPr>
        <p:txBody>
          <a:bodyPr anchor="t" rtlCol="false" tIns="0" lIns="0" bIns="0" rIns="0">
            <a:spAutoFit/>
          </a:bodyPr>
          <a:lstStyle/>
          <a:p>
            <a:pPr algn="l">
              <a:lnSpc>
                <a:spcPts val="5880"/>
              </a:lnSpc>
            </a:pPr>
            <a:r>
              <a:rPr lang="en-US" sz="5600" b="true">
                <a:solidFill>
                  <a:srgbClr val="2B4B82"/>
                </a:solidFill>
                <a:latin typeface="Clear Sans Bold"/>
                <a:ea typeface="Clear Sans Bold"/>
                <a:cs typeface="Clear Sans Bold"/>
                <a:sym typeface="Clear Sans Bold"/>
              </a:rPr>
              <a:t>2. Nhược điể</a:t>
            </a:r>
            <a:r>
              <a:rPr lang="en-US" sz="5600" b="true">
                <a:solidFill>
                  <a:srgbClr val="2B4B82"/>
                </a:solidFill>
                <a:latin typeface="Clear Sans Bold"/>
                <a:ea typeface="Clear Sans Bold"/>
                <a:cs typeface="Clear Sans Bold"/>
                <a:sym typeface="Clear Sans Bold"/>
              </a:rPr>
              <a:t>m của Mean Shift Clustering:</a:t>
            </a:r>
          </a:p>
        </p:txBody>
      </p:sp>
      <p:sp>
        <p:nvSpPr>
          <p:cNvPr name="TextBox 4" id="4"/>
          <p:cNvSpPr txBox="true"/>
          <p:nvPr/>
        </p:nvSpPr>
        <p:spPr>
          <a:xfrm rot="0">
            <a:off x="9460529" y="3222679"/>
            <a:ext cx="7312205" cy="6273165"/>
          </a:xfrm>
          <a:prstGeom prst="rect">
            <a:avLst/>
          </a:prstGeom>
        </p:spPr>
        <p:txBody>
          <a:bodyPr anchor="t" rtlCol="false" tIns="0" lIns="0" bIns="0" rIns="0">
            <a:spAutoFit/>
          </a:bodyPr>
          <a:lstStyle/>
          <a:p>
            <a:pPr algn="l">
              <a:lnSpc>
                <a:spcPts val="3359"/>
              </a:lnSpc>
            </a:pPr>
            <a:r>
              <a:rPr lang="en-US" sz="2400" b="true">
                <a:solidFill>
                  <a:srgbClr val="2B4B82"/>
                </a:solidFill>
                <a:latin typeface="Clear Sans Regular Bold"/>
                <a:ea typeface="Clear Sans Regular Bold"/>
                <a:cs typeface="Clear Sans Regular Bold"/>
                <a:sym typeface="Clear Sans Regular Bold"/>
              </a:rPr>
              <a:t>a. Độ phức tạp tính toán cao:</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Độ phức tạp O(n²) trong việc tìm đỉnh mật độ, khi tính khoảng cách từ mỗi điểm đến các điểm khác.</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Khó áp dụng cho dữ liệu lớn:</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Khi n quá lớn, thuật toán trở nên chậm và tốn bộ nhớ.</a:t>
            </a:r>
          </a:p>
          <a:p>
            <a:pPr algn="l">
              <a:lnSpc>
                <a:spcPts val="3359"/>
              </a:lnSpc>
            </a:pPr>
            <a:r>
              <a:rPr lang="en-US" b="true" sz="2400">
                <a:solidFill>
                  <a:srgbClr val="2B4B82"/>
                </a:solidFill>
                <a:latin typeface="Clear Sans Regular Bold"/>
                <a:ea typeface="Clear Sans Regular Bold"/>
                <a:cs typeface="Clear Sans Regular Bold"/>
                <a:sym typeface="Clear Sans Regular Bold"/>
              </a:rPr>
              <a:t>b. Chọn băng thông (bandwidth) khó:</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Băng thông (hhh) quyết định vùng lân cận:</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Nếu hhh quá lớn: Nhiều điểm bị gom thành một cụm lớn.</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Nếu hhh quá nhỏ: Nhiều cụm nhỏ lẻ, không chính xác.</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Không có phương pháp chọn tối ưu:</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Phải dò tìm hoặc dựa vào kinh nghiệm để chọn h.</a:t>
            </a:r>
          </a:p>
        </p:txBody>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group of speech bubbles"/>
          <p:cNvSpPr/>
          <p:nvPr/>
        </p:nvSpPr>
        <p:spPr>
          <a:xfrm flipH="false" flipV="false" rot="0">
            <a:off x="1851762" y="1468613"/>
            <a:ext cx="3489749" cy="2861594"/>
          </a:xfrm>
          <a:custGeom>
            <a:avLst/>
            <a:gdLst/>
            <a:ahLst/>
            <a:cxnLst/>
            <a:rect r="r" b="b" t="t" l="l"/>
            <a:pathLst>
              <a:path h="2861594" w="3489749">
                <a:moveTo>
                  <a:pt x="0" y="0"/>
                </a:moveTo>
                <a:lnTo>
                  <a:pt x="3489749" y="0"/>
                </a:lnTo>
                <a:lnTo>
                  <a:pt x="3489749"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teacup and saucer"/>
          <p:cNvSpPr/>
          <p:nvPr/>
        </p:nvSpPr>
        <p:spPr>
          <a:xfrm flipH="false" flipV="false" rot="0">
            <a:off x="1490793" y="4703587"/>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534738" y="1471295"/>
            <a:ext cx="9311127" cy="7296785"/>
          </a:xfrm>
          <a:prstGeom prst="rect">
            <a:avLst/>
          </a:prstGeom>
        </p:spPr>
        <p:txBody>
          <a:bodyPr anchor="t" rtlCol="false" tIns="0" lIns="0" bIns="0" rIns="0">
            <a:spAutoFit/>
          </a:bodyPr>
          <a:lstStyle/>
          <a:p>
            <a:pPr algn="l">
              <a:lnSpc>
                <a:spcPts val="3639"/>
              </a:lnSpc>
            </a:pPr>
            <a:r>
              <a:rPr lang="en-US" sz="2599" b="true">
                <a:solidFill>
                  <a:srgbClr val="2B4B82"/>
                </a:solidFill>
                <a:latin typeface="Clear Sans Regular Bold"/>
                <a:ea typeface="Clear Sans Regular Bold"/>
                <a:cs typeface="Clear Sans Regular Bold"/>
                <a:sym typeface="Clear Sans Regular Bold"/>
              </a:rPr>
              <a:t>c</a:t>
            </a:r>
            <a:r>
              <a:rPr lang="en-US" sz="2599" b="true">
                <a:solidFill>
                  <a:srgbClr val="2B4B82"/>
                </a:solidFill>
                <a:latin typeface="Clear Sans Regular Bold"/>
                <a:ea typeface="Clear Sans Regular Bold"/>
                <a:cs typeface="Clear Sans Regular Bold"/>
                <a:sym typeface="Clear Sans Regular Bold"/>
              </a:rPr>
              <a:t>. Không mở rộng tốt với dữ liệu nhiều chiều:</a:t>
            </a:r>
          </a:p>
          <a:p>
            <a:pPr algn="l" marL="561339" indent="-280669" lvl="1">
              <a:lnSpc>
                <a:spcPts val="3639"/>
              </a:lnSpc>
              <a:buFont typeface="Arial"/>
              <a:buChar char="•"/>
            </a:pPr>
            <a:r>
              <a:rPr lang="en-US" sz="2599">
                <a:solidFill>
                  <a:srgbClr val="2B4B82"/>
                </a:solidFill>
                <a:latin typeface="Clear Sans Regular"/>
                <a:ea typeface="Clear Sans Regular"/>
                <a:cs typeface="Clear Sans Regular"/>
                <a:sym typeface="Clear Sans Regular"/>
              </a:rPr>
              <a:t>Curse of Dime</a:t>
            </a:r>
            <a:r>
              <a:rPr lang="en-US" sz="2599">
                <a:solidFill>
                  <a:srgbClr val="2B4B82"/>
                </a:solidFill>
                <a:latin typeface="Clear Sans Regular"/>
                <a:ea typeface="Clear Sans Regular"/>
                <a:cs typeface="Clear Sans Regular"/>
                <a:sym typeface="Clear Sans Regular"/>
              </a:rPr>
              <a:t>nsionality:</a:t>
            </a:r>
          </a:p>
          <a:p>
            <a:pPr algn="l" marL="1122678" indent="-374226" lvl="2">
              <a:lnSpc>
                <a:spcPts val="3639"/>
              </a:lnSpc>
              <a:buFont typeface="Arial"/>
              <a:buChar char="⚬"/>
            </a:pPr>
            <a:r>
              <a:rPr lang="en-US" sz="2599">
                <a:solidFill>
                  <a:srgbClr val="2B4B82"/>
                </a:solidFill>
                <a:latin typeface="Clear Sans Regular"/>
                <a:ea typeface="Clear Sans Regular"/>
                <a:cs typeface="Clear Sans Regular"/>
                <a:sym typeface="Clear Sans Regular"/>
              </a:rPr>
              <a:t>K</a:t>
            </a:r>
            <a:r>
              <a:rPr lang="en-US" sz="2599">
                <a:solidFill>
                  <a:srgbClr val="2B4B82"/>
                </a:solidFill>
                <a:latin typeface="Clear Sans Regular"/>
                <a:ea typeface="Clear Sans Regular"/>
                <a:cs typeface="Clear Sans Regular"/>
                <a:sym typeface="Clear Sans Regular"/>
              </a:rPr>
              <a:t>hi số chiều tăng, các điểm trở nên thưa thớt, làm hạ thấp độ chính xác.</a:t>
            </a:r>
          </a:p>
          <a:p>
            <a:pPr algn="l" marL="561339" indent="-280669" lvl="1">
              <a:lnSpc>
                <a:spcPts val="3639"/>
              </a:lnSpc>
              <a:buFont typeface="Arial"/>
              <a:buChar char="•"/>
            </a:pPr>
            <a:r>
              <a:rPr lang="en-US" sz="2599">
                <a:solidFill>
                  <a:srgbClr val="2B4B82"/>
                </a:solidFill>
                <a:latin typeface="Clear Sans Regular"/>
                <a:ea typeface="Clear Sans Regular"/>
                <a:cs typeface="Clear Sans Regular"/>
                <a:sym typeface="Clear Sans Regular"/>
              </a:rPr>
              <a:t>Phải giảm chiều trước khi áp dụng:</a:t>
            </a:r>
          </a:p>
          <a:p>
            <a:pPr algn="l" marL="1122678" indent="-374226" lvl="2">
              <a:lnSpc>
                <a:spcPts val="3639"/>
              </a:lnSpc>
              <a:buFont typeface="Arial"/>
              <a:buChar char="⚬"/>
            </a:pPr>
            <a:r>
              <a:rPr lang="en-US" sz="2599">
                <a:solidFill>
                  <a:srgbClr val="2B4B82"/>
                </a:solidFill>
                <a:latin typeface="Clear Sans Regular"/>
                <a:ea typeface="Clear Sans Regular"/>
                <a:cs typeface="Clear Sans Regular"/>
                <a:sym typeface="Clear Sans Regular"/>
              </a:rPr>
              <a:t>Ví</a:t>
            </a:r>
            <a:r>
              <a:rPr lang="en-US" sz="2599">
                <a:solidFill>
                  <a:srgbClr val="2B4B82"/>
                </a:solidFill>
                <a:latin typeface="Clear Sans Regular"/>
                <a:ea typeface="Clear Sans Regular"/>
                <a:cs typeface="Clear Sans Regular"/>
                <a:sym typeface="Clear Sans Regular"/>
              </a:rPr>
              <a:t> dụ: Sử dụng PCA để giảm số chiều.</a:t>
            </a:r>
          </a:p>
          <a:p>
            <a:pPr algn="l">
              <a:lnSpc>
                <a:spcPts val="3639"/>
              </a:lnSpc>
            </a:pPr>
            <a:r>
              <a:rPr lang="en-US" b="true" sz="2599">
                <a:solidFill>
                  <a:srgbClr val="2B4B82"/>
                </a:solidFill>
                <a:latin typeface="Clear Sans Regular Bold"/>
                <a:ea typeface="Clear Sans Regular Bold"/>
                <a:cs typeface="Clear Sans Regular Bold"/>
                <a:sym typeface="Clear Sans Regular Bold"/>
              </a:rPr>
              <a:t>d. Không phù hợp với dữ liệu phân tán:</a:t>
            </a:r>
          </a:p>
          <a:p>
            <a:pPr algn="l" marL="561339" indent="-280669" lvl="1">
              <a:lnSpc>
                <a:spcPts val="3639"/>
              </a:lnSpc>
              <a:buFont typeface="Arial"/>
              <a:buChar char="•"/>
            </a:pPr>
            <a:r>
              <a:rPr lang="en-US" sz="2599">
                <a:solidFill>
                  <a:srgbClr val="2B4B82"/>
                </a:solidFill>
                <a:latin typeface="Clear Sans Regular"/>
                <a:ea typeface="Clear Sans Regular"/>
                <a:cs typeface="Clear Sans Regular"/>
                <a:sym typeface="Clear Sans Regular"/>
              </a:rPr>
              <a:t>Tập dữ liệu phân tán hoặc có nhiều đỉnh mật độ gần nhau:</a:t>
            </a:r>
          </a:p>
          <a:p>
            <a:pPr algn="l" marL="1122678" indent="-374226" lvl="2">
              <a:lnSpc>
                <a:spcPts val="3639"/>
              </a:lnSpc>
              <a:buFont typeface="Arial"/>
              <a:buChar char="⚬"/>
            </a:pPr>
            <a:r>
              <a:rPr lang="en-US" sz="2599">
                <a:solidFill>
                  <a:srgbClr val="2B4B82"/>
                </a:solidFill>
                <a:latin typeface="Clear Sans Regular"/>
                <a:ea typeface="Clear Sans Regular"/>
                <a:cs typeface="Clear Sans Regular"/>
                <a:sym typeface="Clear Sans Regular"/>
              </a:rPr>
              <a:t>Mean Shift có thể không tách biệt rõ ràng các cụm.</a:t>
            </a:r>
          </a:p>
          <a:p>
            <a:pPr algn="l" marL="561339" indent="-280669" lvl="1">
              <a:lnSpc>
                <a:spcPts val="3639"/>
              </a:lnSpc>
              <a:buFont typeface="Arial"/>
              <a:buChar char="•"/>
            </a:pPr>
            <a:r>
              <a:rPr lang="en-US" sz="2599">
                <a:solidFill>
                  <a:srgbClr val="2B4B82"/>
                </a:solidFill>
                <a:latin typeface="Clear Sans Regular"/>
                <a:ea typeface="Clear Sans Regular"/>
                <a:cs typeface="Clear Sans Regular"/>
                <a:sym typeface="Clear Sans Regular"/>
              </a:rPr>
              <a:t>Lẫn lộn giữa các đỉnh mật độ:</a:t>
            </a:r>
          </a:p>
          <a:p>
            <a:pPr algn="l" marL="1122678" indent="-374226" lvl="2">
              <a:lnSpc>
                <a:spcPts val="3639"/>
              </a:lnSpc>
              <a:buFont typeface="Arial"/>
              <a:buChar char="⚬"/>
            </a:pPr>
            <a:r>
              <a:rPr lang="en-US" sz="2599">
                <a:solidFill>
                  <a:srgbClr val="2B4B82"/>
                </a:solidFill>
                <a:latin typeface="Clear Sans Regular"/>
                <a:ea typeface="Clear Sans Regular"/>
                <a:cs typeface="Clear Sans Regular"/>
                <a:sym typeface="Clear Sans Regular"/>
              </a:rPr>
              <a:t>Đặc biệt là khi các đỉnh gần nhau, dẫn đến gộp cụm không chính xác.</a:t>
            </a:r>
          </a:p>
          <a:p>
            <a:pPr algn="l">
              <a:lnSpc>
                <a:spcPts val="3639"/>
              </a:lnSpc>
            </a:pPr>
            <a:r>
              <a:rPr lang="en-US" b="true" sz="2599">
                <a:solidFill>
                  <a:srgbClr val="2B4B82"/>
                </a:solidFill>
                <a:latin typeface="Clear Sans Regular Bold"/>
                <a:ea typeface="Clear Sans Regular Bold"/>
                <a:cs typeface="Clear Sans Regular Bold"/>
                <a:sym typeface="Clear Sans Regular Bold"/>
              </a:rPr>
              <a:t>e. Khó phân cụm với cụm kích thước không đồng đều:</a:t>
            </a:r>
          </a:p>
          <a:p>
            <a:pPr algn="l" marL="561339" indent="-280669" lvl="1">
              <a:lnSpc>
                <a:spcPts val="3639"/>
              </a:lnSpc>
              <a:buFont typeface="Arial"/>
              <a:buChar char="•"/>
            </a:pPr>
            <a:r>
              <a:rPr lang="en-US" sz="2599">
                <a:solidFill>
                  <a:srgbClr val="2B4B82"/>
                </a:solidFill>
                <a:latin typeface="Clear Sans Regular"/>
                <a:ea typeface="Clear Sans Regular"/>
                <a:cs typeface="Clear Sans Regular"/>
                <a:sym typeface="Clear Sans Regular"/>
              </a:rPr>
              <a:t>Cụm lớn và nhỏ có thể bị gộp chung:</a:t>
            </a:r>
          </a:p>
          <a:p>
            <a:pPr algn="l" marL="1122678" indent="-374226" lvl="2">
              <a:lnSpc>
                <a:spcPts val="3639"/>
              </a:lnSpc>
              <a:buFont typeface="Arial"/>
              <a:buChar char="⚬"/>
            </a:pPr>
            <a:r>
              <a:rPr lang="en-US" sz="2599">
                <a:solidFill>
                  <a:srgbClr val="2B4B82"/>
                </a:solidFill>
                <a:latin typeface="Clear Sans Regular"/>
                <a:ea typeface="Clear Sans Regular"/>
                <a:cs typeface="Clear Sans Regular"/>
                <a:sym typeface="Clear Sans Regular"/>
              </a:rPr>
              <a:t>Đặc biệt khi băng thông không phù hợp, cụm lớn sẽ hấp thụ cụm nhỏ.</a:t>
            </a: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028700" y="2569210"/>
            <a:ext cx="9976404" cy="5148580"/>
            <a:chOff x="0" y="0"/>
            <a:chExt cx="13301871" cy="6864773"/>
          </a:xfrm>
        </p:grpSpPr>
        <p:sp>
          <p:nvSpPr>
            <p:cNvPr name="TextBox 3" id="3"/>
            <p:cNvSpPr txBox="true"/>
            <p:nvPr/>
          </p:nvSpPr>
          <p:spPr>
            <a:xfrm rot="0">
              <a:off x="0" y="9525"/>
              <a:ext cx="13301871" cy="5324475"/>
            </a:xfrm>
            <a:prstGeom prst="rect">
              <a:avLst/>
            </a:prstGeom>
          </p:spPr>
          <p:txBody>
            <a:bodyPr anchor="t" rtlCol="false" tIns="0" lIns="0" bIns="0" rIns="0">
              <a:spAutoFit/>
            </a:bodyPr>
            <a:lstStyle/>
            <a:p>
              <a:pPr algn="l">
                <a:lnSpc>
                  <a:spcPts val="5280"/>
                </a:lnSpc>
              </a:pPr>
              <a:r>
                <a:rPr lang="en-US" sz="4400">
                  <a:solidFill>
                    <a:srgbClr val="F7B4A7"/>
                  </a:solidFill>
                  <a:latin typeface="Clear Sans Bold"/>
                  <a:ea typeface="Clear Sans Bold"/>
                  <a:cs typeface="Clear Sans Bold"/>
                  <a:sym typeface="Clear Sans Bold"/>
                </a:rPr>
                <a:t>Adaptiv</a:t>
              </a:r>
              <a:r>
                <a:rPr lang="en-US" sz="4400">
                  <a:solidFill>
                    <a:srgbClr val="F7B4A7"/>
                  </a:solidFill>
                  <a:latin typeface="Clear Sans Bold"/>
                  <a:ea typeface="Clear Sans Bold"/>
                  <a:cs typeface="Clear Sans Bold"/>
                  <a:sym typeface="Clear Sans Bold"/>
                </a:rPr>
                <a:t>e Mean Shift</a:t>
              </a:r>
              <a:r>
                <a:rPr lang="en-US" sz="4400">
                  <a:solidFill>
                    <a:srgbClr val="94DDDE"/>
                  </a:solidFill>
                  <a:latin typeface="Clear Sans Bold"/>
                  <a:ea typeface="Clear Sans Bold"/>
                  <a:cs typeface="Clear Sans Bold"/>
                  <a:sym typeface="Clear Sans Bold"/>
                </a:rPr>
                <a:t> là một biến thể của thuật toán Mean Shift Clustering. Nó khắc phục hạn chế của Mean Shift truyền thống bằng cách sử dụng băng thông (bandwidth) thay đổi tùy thuộc vào mật độ điểm trong không gian.</a:t>
              </a:r>
            </a:p>
          </p:txBody>
        </p:sp>
        <p:sp>
          <p:nvSpPr>
            <p:cNvPr name="TextBox 4" id="4"/>
            <p:cNvSpPr txBox="true"/>
            <p:nvPr/>
          </p:nvSpPr>
          <p:spPr>
            <a:xfrm rot="0">
              <a:off x="0" y="6242050"/>
              <a:ext cx="13301871" cy="622723"/>
            </a:xfrm>
            <a:prstGeom prst="rect">
              <a:avLst/>
            </a:prstGeom>
          </p:spPr>
          <p:txBody>
            <a:bodyPr anchor="t" rtlCol="false" tIns="0" lIns="0" bIns="0" rIns="0">
              <a:spAutoFit/>
            </a:bodyPr>
            <a:lstStyle/>
            <a:p>
              <a:pPr algn="l">
                <a:lnSpc>
                  <a:spcPts val="3919"/>
                </a:lnSpc>
              </a:pPr>
              <a:r>
                <a:rPr lang="en-US" sz="2799" spc="279">
                  <a:solidFill>
                    <a:srgbClr val="F7B4A7"/>
                  </a:solidFill>
                  <a:latin typeface="Clear Sans Bold"/>
                  <a:ea typeface="Clear Sans Bold"/>
                  <a:cs typeface="Clear Sans Bold"/>
                  <a:sym typeface="Clear Sans Bold"/>
                </a:rPr>
                <a:t>AD</a:t>
              </a:r>
              <a:r>
                <a:rPr lang="en-US" sz="2799" spc="279">
                  <a:solidFill>
                    <a:srgbClr val="F7B4A7"/>
                  </a:solidFill>
                  <a:latin typeface="Clear Sans Bold"/>
                  <a:ea typeface="Clear Sans Bold"/>
                  <a:cs typeface="Clear Sans Bold"/>
                  <a:sym typeface="Clear Sans Bold"/>
                </a:rPr>
                <a:t>APTIVE MEAN SHIFT (MEAN SHIFT THÍCH ỨNG)</a:t>
              </a:r>
            </a:p>
          </p:txBody>
        </p:sp>
      </p:grpSp>
      <p:sp>
        <p:nvSpPr>
          <p:cNvPr name="Freeform 5" id="5"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6.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5626322" y="3691146"/>
            <a:ext cx="278089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9307925" y="3691146"/>
            <a:ext cx="2780891" cy="0"/>
          </a:xfrm>
          <a:prstGeom prst="line">
            <a:avLst/>
          </a:prstGeom>
          <a:ln cap="flat" w="28575">
            <a:solidFill>
              <a:srgbClr val="31356E"/>
            </a:solidFill>
            <a:prstDash val="solid"/>
            <a:headEnd type="none" len="sm" w="sm"/>
            <a:tailEnd type="none" len="sm" w="sm"/>
          </a:ln>
        </p:spPr>
      </p:sp>
      <p:grpSp>
        <p:nvGrpSpPr>
          <p:cNvPr name="Group 4" id="4"/>
          <p:cNvGrpSpPr/>
          <p:nvPr/>
        </p:nvGrpSpPr>
        <p:grpSpPr>
          <a:xfrm rot="0">
            <a:off x="4725609" y="3249134"/>
            <a:ext cx="900712" cy="884024"/>
            <a:chOff x="0" y="0"/>
            <a:chExt cx="825825" cy="810524"/>
          </a:xfrm>
        </p:grpSpPr>
        <p:sp>
          <p:nvSpPr>
            <p:cNvPr name="Freeform 5" id="5">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6" id="6"/>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7" id="7"/>
          <p:cNvGrpSpPr/>
          <p:nvPr/>
        </p:nvGrpSpPr>
        <p:grpSpPr>
          <a:xfrm rot="0">
            <a:off x="8407213" y="3249134"/>
            <a:ext cx="900712" cy="884024"/>
            <a:chOff x="0" y="0"/>
            <a:chExt cx="825825" cy="810524"/>
          </a:xfrm>
        </p:grpSpPr>
        <p:sp>
          <p:nvSpPr>
            <p:cNvPr name="Freeform 8" id="8">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9" id="9"/>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0" id="10"/>
          <p:cNvSpPr txBox="true"/>
          <p:nvPr/>
        </p:nvSpPr>
        <p:spPr>
          <a:xfrm rot="0">
            <a:off x="1076325" y="1114425"/>
            <a:ext cx="16135350" cy="775335"/>
          </a:xfrm>
          <a:prstGeom prst="rect">
            <a:avLst/>
          </a:prstGeom>
        </p:spPr>
        <p:txBody>
          <a:bodyPr anchor="t" rtlCol="false" tIns="0" lIns="0" bIns="0" rIns="0">
            <a:spAutoFit/>
          </a:bodyPr>
          <a:lstStyle/>
          <a:p>
            <a:pPr algn="ctr">
              <a:lnSpc>
                <a:spcPts val="5985"/>
              </a:lnSpc>
            </a:pPr>
            <a:r>
              <a:rPr lang="en-US" b="true" sz="5700">
                <a:solidFill>
                  <a:srgbClr val="2B4B82"/>
                </a:solidFill>
                <a:latin typeface="Clear Sans Bold"/>
                <a:ea typeface="Clear Sans Bold"/>
                <a:cs typeface="Clear Sans Bold"/>
                <a:sym typeface="Clear Sans Bold"/>
              </a:rPr>
              <a:t>Nguyên</a:t>
            </a:r>
            <a:r>
              <a:rPr lang="en-US" b="true" sz="5700">
                <a:solidFill>
                  <a:srgbClr val="2B4B82"/>
                </a:solidFill>
                <a:latin typeface="Clear Sans Bold"/>
                <a:ea typeface="Clear Sans Bold"/>
                <a:cs typeface="Clear Sans Bold"/>
                <a:sym typeface="Clear Sans Bold"/>
              </a:rPr>
              <a:t> lý hoạt động của Adaptive Mean Shift</a:t>
            </a:r>
          </a:p>
        </p:txBody>
      </p:sp>
      <p:grpSp>
        <p:nvGrpSpPr>
          <p:cNvPr name="Group 11" id="11"/>
          <p:cNvGrpSpPr/>
          <p:nvPr/>
        </p:nvGrpSpPr>
        <p:grpSpPr>
          <a:xfrm rot="0">
            <a:off x="7656735" y="4288742"/>
            <a:ext cx="2401669" cy="1513824"/>
            <a:chOff x="0" y="0"/>
            <a:chExt cx="3202226" cy="2018432"/>
          </a:xfrm>
        </p:grpSpPr>
        <p:sp>
          <p:nvSpPr>
            <p:cNvPr name="TextBox 12" id="12"/>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3" id="13"/>
            <p:cNvSpPr txBox="true"/>
            <p:nvPr/>
          </p:nvSpPr>
          <p:spPr>
            <a:xfrm rot="0">
              <a:off x="0" y="925271"/>
              <a:ext cx="3202226"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 Tính băng thông thích ứng</a:t>
              </a:r>
            </a:p>
          </p:txBody>
        </p:sp>
      </p:grpSp>
      <p:grpSp>
        <p:nvGrpSpPr>
          <p:cNvPr name="Group 14" id="14"/>
          <p:cNvGrpSpPr/>
          <p:nvPr/>
        </p:nvGrpSpPr>
        <p:grpSpPr>
          <a:xfrm rot="0">
            <a:off x="3373400" y="4288742"/>
            <a:ext cx="3605132" cy="5459576"/>
            <a:chOff x="0" y="0"/>
            <a:chExt cx="4806842" cy="7279434"/>
          </a:xfrm>
        </p:grpSpPr>
        <p:sp>
          <p:nvSpPr>
            <p:cNvPr name="TextBox 15" id="15"/>
            <p:cNvSpPr txBox="true"/>
            <p:nvPr/>
          </p:nvSpPr>
          <p:spPr>
            <a:xfrm rot="0">
              <a:off x="0" y="-57150"/>
              <a:ext cx="4806842"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6" id="16"/>
            <p:cNvSpPr txBox="true"/>
            <p:nvPr/>
          </p:nvSpPr>
          <p:spPr>
            <a:xfrm rot="0">
              <a:off x="0" y="2373108"/>
              <a:ext cx="4806842" cy="4906326"/>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Sử dụng các phương pháp như k-Nearest Neighbors (k-NN) để tính mật độ cục bộ tại mỗi điểm.</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Điểm nào có mật độ cao sẽ có băng thông nhỏ, ngược lại mật độ thấp sẽ có băng thông lớn.</a:t>
              </a:r>
            </a:p>
            <a:p>
              <a:pPr algn="ctr">
                <a:lnSpc>
                  <a:spcPts val="2940"/>
                </a:lnSpc>
              </a:pPr>
            </a:p>
          </p:txBody>
        </p:sp>
        <p:sp>
          <p:nvSpPr>
            <p:cNvPr name="TextBox 17" id="17"/>
            <p:cNvSpPr txBox="true"/>
            <p:nvPr/>
          </p:nvSpPr>
          <p:spPr>
            <a:xfrm rot="0">
              <a:off x="0" y="919681"/>
              <a:ext cx="4806842"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Tính mật</a:t>
              </a:r>
              <a:r>
                <a:rPr lang="en-US" b="true" sz="2400">
                  <a:solidFill>
                    <a:srgbClr val="2B4B82"/>
                  </a:solidFill>
                  <a:latin typeface="Clear Sans Regular Bold"/>
                  <a:ea typeface="Clear Sans Regular Bold"/>
                  <a:cs typeface="Clear Sans Regular Bold"/>
                  <a:sym typeface="Clear Sans Regular Bold"/>
                </a:rPr>
                <a:t> độ điểm (Density Estimation)</a:t>
              </a:r>
            </a:p>
          </p:txBody>
        </p:sp>
      </p:grpSp>
      <p:grpSp>
        <p:nvGrpSpPr>
          <p:cNvPr name="Group 18" id="18"/>
          <p:cNvGrpSpPr/>
          <p:nvPr/>
        </p:nvGrpSpPr>
        <p:grpSpPr>
          <a:xfrm rot="0">
            <a:off x="11309469" y="4294610"/>
            <a:ext cx="2459408" cy="4767053"/>
            <a:chOff x="0" y="0"/>
            <a:chExt cx="3279211" cy="6356071"/>
          </a:xfrm>
        </p:grpSpPr>
        <p:sp>
          <p:nvSpPr>
            <p:cNvPr name="TextBox 19" id="19"/>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0" id="20"/>
            <p:cNvSpPr txBox="true"/>
            <p:nvPr/>
          </p:nvSpPr>
          <p:spPr>
            <a:xfrm rot="0">
              <a:off x="0" y="2928692"/>
              <a:ext cx="3279211" cy="3427379"/>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Tính M</a:t>
              </a:r>
              <a:r>
                <a:rPr lang="en-US" sz="2100">
                  <a:solidFill>
                    <a:srgbClr val="2B4B82"/>
                  </a:solidFill>
                  <a:latin typeface="Clear Sans Regular"/>
                  <a:ea typeface="Clear Sans Regular"/>
                  <a:cs typeface="Clear Sans Regular"/>
                  <a:sym typeface="Clear Sans Regular"/>
                </a:rPr>
                <a:t>ean Shift Vector với băng thông thay đổi</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Tiếp tục lặp lại quá trình Mean Shift cho đến khi hội tụ.</a:t>
              </a:r>
            </a:p>
          </p:txBody>
        </p:sp>
        <p:sp>
          <p:nvSpPr>
            <p:cNvPr name="TextBox 21" id="21"/>
            <p:cNvSpPr txBox="true"/>
            <p:nvPr/>
          </p:nvSpPr>
          <p:spPr>
            <a:xfrm rot="0">
              <a:off x="0" y="925271"/>
              <a:ext cx="3279211" cy="1656569"/>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Cập </a:t>
              </a:r>
              <a:r>
                <a:rPr lang="en-US" b="true" sz="2400">
                  <a:solidFill>
                    <a:srgbClr val="2B4B82"/>
                  </a:solidFill>
                  <a:latin typeface="Clear Sans Regular Bold"/>
                  <a:ea typeface="Clear Sans Regular Bold"/>
                  <a:cs typeface="Clear Sans Regular Bold"/>
                  <a:sym typeface="Clear Sans Regular Bold"/>
                </a:rPr>
                <a:t>nhật vị trí trung tâm (Mean Shift Vector)</a:t>
              </a:r>
            </a:p>
          </p:txBody>
        </p:sp>
      </p:grpSp>
      <p:grpSp>
        <p:nvGrpSpPr>
          <p:cNvPr name="Group 22" id="22"/>
          <p:cNvGrpSpPr/>
          <p:nvPr/>
        </p:nvGrpSpPr>
        <p:grpSpPr>
          <a:xfrm rot="0">
            <a:off x="12088817" y="3249134"/>
            <a:ext cx="900712" cy="884024"/>
            <a:chOff x="0" y="0"/>
            <a:chExt cx="825825" cy="810524"/>
          </a:xfrm>
        </p:grpSpPr>
        <p:sp>
          <p:nvSpPr>
            <p:cNvPr name="Freeform 23" id="23">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4" id="24"/>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aphicFrame>
        <p:nvGraphicFramePr>
          <p:cNvPr name="Object 2" id="2"/>
          <p:cNvGraphicFramePr/>
          <p:nvPr/>
        </p:nvGraphicFramePr>
        <p:xfrm>
          <a:off x="0" y="0"/>
          <a:ext cx="3771900" cy="2933700"/>
        </p:xfrm>
        <a:graphic>
          <a:graphicData uri="http://schemas.openxmlformats.org/presentationml/2006/ole">
            <p:oleObj imgW="4521200" imgH="36830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477372"/>
            <a:ext cx="11622449" cy="3160806"/>
          </a:xfrm>
          <a:prstGeom prst="rect">
            <a:avLst/>
          </a:prstGeom>
        </p:spPr>
        <p:txBody>
          <a:bodyPr anchor="t" rtlCol="false" tIns="0" lIns="0" bIns="0" rIns="0">
            <a:spAutoFit/>
          </a:bodyPr>
          <a:lstStyle/>
          <a:p>
            <a:pPr algn="ctr" marL="0" indent="0" lvl="0">
              <a:lnSpc>
                <a:spcPts val="12682"/>
              </a:lnSpc>
              <a:spcBef>
                <a:spcPct val="0"/>
              </a:spcBef>
            </a:pPr>
            <a:r>
              <a:rPr lang="en-US" b="true" sz="9058">
                <a:solidFill>
                  <a:srgbClr val="FFFFFF"/>
                </a:solidFill>
                <a:latin typeface="Montserrat Bold"/>
                <a:ea typeface="Montserrat Bold"/>
                <a:cs typeface="Montserrat Bold"/>
                <a:sym typeface="Montserrat Bold"/>
              </a:rPr>
              <a:t>GAUSSIAN MIXTURE MODEL</a:t>
            </a:r>
          </a:p>
        </p:txBody>
      </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Khái niệm Gaussian Mixture Model</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descr="a person in front of a computer talking with a microphone"/>
          <p:cNvSpPr/>
          <p:nvPr/>
        </p:nvSpPr>
        <p:spPr>
          <a:xfrm flipH="false" flipV="false" rot="0">
            <a:off x="0" y="0"/>
            <a:ext cx="8184311" cy="10287000"/>
          </a:xfrm>
          <a:custGeom>
            <a:avLst/>
            <a:gdLst/>
            <a:ahLst/>
            <a:cxnLst/>
            <a:rect r="r" b="b" t="t" l="l"/>
            <a:pathLst>
              <a:path h="10287000" w="8184311">
                <a:moveTo>
                  <a:pt x="0" y="0"/>
                </a:moveTo>
                <a:lnTo>
                  <a:pt x="8184311" y="0"/>
                </a:lnTo>
                <a:lnTo>
                  <a:pt x="8184311" y="10287000"/>
                </a:lnTo>
                <a:lnTo>
                  <a:pt x="0" y="10287000"/>
                </a:lnTo>
                <a:lnTo>
                  <a:pt x="0" y="0"/>
                </a:lnTo>
                <a:close/>
              </a:path>
            </a:pathLst>
          </a:custGeom>
          <a:blipFill>
            <a:blip r:embed="rId2"/>
            <a:stretch>
              <a:fillRect l="0" t="-9669" r="0" b="-9669"/>
            </a:stretch>
          </a:blipFill>
        </p:spPr>
      </p:sp>
      <p:sp>
        <p:nvSpPr>
          <p:cNvPr name="TextBox 3" id="3"/>
          <p:cNvSpPr txBox="true"/>
          <p:nvPr/>
        </p:nvSpPr>
        <p:spPr>
          <a:xfrm rot="0">
            <a:off x="9144000" y="1265555"/>
            <a:ext cx="7312205" cy="7698740"/>
          </a:xfrm>
          <a:prstGeom prst="rect">
            <a:avLst/>
          </a:prstGeom>
        </p:spPr>
        <p:txBody>
          <a:bodyPr anchor="t" rtlCol="false" tIns="0" lIns="0" bIns="0" rIns="0">
            <a:spAutoFit/>
          </a:bodyPr>
          <a:lstStyle/>
          <a:p>
            <a:pPr algn="l" marL="626107" indent="-313054" lvl="1">
              <a:lnSpc>
                <a:spcPts val="4059"/>
              </a:lnSpc>
              <a:buFont typeface="Arial"/>
              <a:buChar char="•"/>
            </a:pPr>
            <a:r>
              <a:rPr lang="en-US" b="true" sz="2899">
                <a:solidFill>
                  <a:srgbClr val="2B4B82"/>
                </a:solidFill>
                <a:latin typeface="Clear Sans Regular Bold"/>
                <a:ea typeface="Clear Sans Regular Bold"/>
                <a:cs typeface="Clear Sans Regular Bold"/>
                <a:sym typeface="Clear Sans Regular Bold"/>
              </a:rPr>
              <a:t>Tiếp </a:t>
            </a:r>
            <a:r>
              <a:rPr lang="en-US" b="true" sz="2899">
                <a:solidFill>
                  <a:srgbClr val="2B4B82"/>
                </a:solidFill>
                <a:latin typeface="Clear Sans Regular Bold"/>
                <a:ea typeface="Clear Sans Regular Bold"/>
                <a:cs typeface="Clear Sans Regular Bold"/>
                <a:sym typeface="Clear Sans Regular Bold"/>
              </a:rPr>
              <a:t>thị</a:t>
            </a:r>
            <a:r>
              <a:rPr lang="en-US" sz="2899">
                <a:solidFill>
                  <a:srgbClr val="2B4B82"/>
                </a:solidFill>
                <a:latin typeface="Clear Sans Regular"/>
                <a:ea typeface="Clear Sans Regular"/>
                <a:cs typeface="Clear Sans Regular"/>
                <a:sym typeface="Clear Sans Regular"/>
              </a:rPr>
              <a:t>: Phân tích cụm phổ biến trong tiếp thị, đặc biệt là trong </a:t>
            </a:r>
            <a:r>
              <a:rPr lang="en-US" sz="2899">
                <a:solidFill>
                  <a:srgbClr val="2B4B82"/>
                </a:solidFill>
                <a:latin typeface="Clear Sans Regular"/>
                <a:ea typeface="Clear Sans Regular"/>
                <a:cs typeface="Clear Sans Regular"/>
                <a:sym typeface="Clear Sans Regular"/>
                <a:hlinkClick r:id="rId3" tooltip="https://builtin.com/articles/customer-data-platform"/>
              </a:rPr>
              <a:t>phân khúc khách hàng</a:t>
            </a:r>
            <a:r>
              <a:rPr lang="en-US" sz="2899">
                <a:solidFill>
                  <a:srgbClr val="2B4B82"/>
                </a:solidFill>
                <a:latin typeface="Clear Sans Regular"/>
                <a:ea typeface="Clear Sans Regular"/>
                <a:cs typeface="Clear Sans Regular"/>
                <a:sym typeface="Clear Sans Regular"/>
              </a:rPr>
              <a:t> . Phương pháp phân tích này giúp nhắm mục tiêu vào phân khúc khách hàng và thực hiện </a:t>
            </a:r>
            <a:r>
              <a:rPr lang="en-US" sz="2899">
                <a:solidFill>
                  <a:srgbClr val="2B4B82"/>
                </a:solidFill>
                <a:latin typeface="Clear Sans Regular"/>
                <a:ea typeface="Clear Sans Regular"/>
                <a:cs typeface="Clear Sans Regular"/>
                <a:sym typeface="Clear Sans Regular"/>
                <a:hlinkClick r:id="rId4" tooltip="https://builtin.com/articles/data-driven-sales"/>
              </a:rPr>
              <a:t>phân tích bán hàng</a:t>
            </a:r>
            <a:r>
              <a:rPr lang="en-US" sz="2899">
                <a:solidFill>
                  <a:srgbClr val="2B4B82"/>
                </a:solidFill>
                <a:latin typeface="Clear Sans Regular"/>
                <a:ea typeface="Clear Sans Regular"/>
                <a:cs typeface="Clear Sans Regular"/>
                <a:sym typeface="Clear Sans Regular"/>
              </a:rPr>
              <a:t> theo nhóm.</a:t>
            </a:r>
          </a:p>
          <a:p>
            <a:pPr algn="l" marL="626107" indent="-313054" lvl="1">
              <a:lnSpc>
                <a:spcPts val="4059"/>
              </a:lnSpc>
              <a:buFont typeface="Arial"/>
              <a:buChar char="•"/>
            </a:pPr>
            <a:r>
              <a:rPr lang="en-US" b="true" sz="2899">
                <a:solidFill>
                  <a:srgbClr val="2B4B82"/>
                </a:solidFill>
                <a:latin typeface="Clear Sans Regular Bold"/>
                <a:ea typeface="Clear Sans Regular Bold"/>
                <a:cs typeface="Clear Sans Regular Bold"/>
                <a:sym typeface="Clear Sans Regular Bold"/>
              </a:rPr>
              <a:t>Hoạt động kinh doanh</a:t>
            </a:r>
            <a:r>
              <a:rPr lang="en-US" sz="2899">
                <a:solidFill>
                  <a:srgbClr val="2B4B82"/>
                </a:solidFill>
                <a:latin typeface="Clear Sans Regular"/>
                <a:ea typeface="Clear Sans Regular"/>
                <a:cs typeface="Clear Sans Regular"/>
                <a:sym typeface="Clear Sans Regular"/>
              </a:rPr>
              <a:t>: Các doanh nghiệp có thể </a:t>
            </a:r>
            <a:r>
              <a:rPr lang="en-US" sz="2899">
                <a:solidFill>
                  <a:srgbClr val="2B4B82"/>
                </a:solidFill>
                <a:latin typeface="Clear Sans Regular"/>
                <a:ea typeface="Clear Sans Regular"/>
                <a:cs typeface="Clear Sans Regular"/>
                <a:sym typeface="Clear Sans Regular"/>
                <a:hlinkClick r:id="rId5" tooltip="https://builtin.com/articles/data-reporting"/>
              </a:rPr>
              <a:t>tối ưu hóa quy trình</a:t>
            </a:r>
            <a:r>
              <a:rPr lang="en-US" sz="2899">
                <a:solidFill>
                  <a:srgbClr val="2B4B82"/>
                </a:solidFill>
                <a:latin typeface="Clear Sans Regular"/>
                <a:ea typeface="Clear Sans Regular"/>
                <a:cs typeface="Clear Sans Regular"/>
                <a:sym typeface="Clear Sans Regular"/>
              </a:rPr>
              <a:t> và giảm chi phí bằng cách phân tích các cụm và xác định điểm giống và khác nhau giữa các điểm dữ liệu. Ví dụ: bạn có thể </a:t>
            </a:r>
            <a:r>
              <a:rPr lang="en-US" sz="2899">
                <a:solidFill>
                  <a:srgbClr val="2B4B82"/>
                </a:solidFill>
                <a:latin typeface="Clear Sans Regular"/>
                <a:ea typeface="Clear Sans Regular"/>
                <a:cs typeface="Clear Sans Regular"/>
                <a:sym typeface="Clear Sans Regular"/>
                <a:hlinkClick r:id="rId6" tooltip="https://builtin.com/data-science/data-mining"/>
              </a:rPr>
              <a:t>xác định các mẫu trong dữ liệu khách hàng</a:t>
            </a:r>
            <a:r>
              <a:rPr lang="en-US" sz="2899">
                <a:solidFill>
                  <a:srgbClr val="2B4B82"/>
                </a:solidFill>
                <a:latin typeface="Clear Sans Regular"/>
                <a:ea typeface="Clear Sans Regular"/>
                <a:cs typeface="Clear Sans Regular"/>
                <a:sym typeface="Clear Sans Regular"/>
              </a:rPr>
              <a:t> và cải thiện quy trình hỗ trợ khách hàng cho một nhóm cụ thể có thể cần sự chú ý đặc biệt.</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176588"/>
            <a:ext cx="9976404" cy="3933825"/>
          </a:xfrm>
          <a:prstGeom prst="rect">
            <a:avLst/>
          </a:prstGeom>
        </p:spPr>
        <p:txBody>
          <a:bodyPr anchor="t" rtlCol="false" tIns="0" lIns="0" bIns="0" rIns="0">
            <a:spAutoFit/>
          </a:bodyPr>
          <a:lstStyle/>
          <a:p>
            <a:pPr algn="l">
              <a:lnSpc>
                <a:spcPts val="4440"/>
              </a:lnSpc>
            </a:pPr>
            <a:r>
              <a:rPr lang="en-US" sz="3700">
                <a:solidFill>
                  <a:srgbClr val="94DDDE"/>
                </a:solidFill>
                <a:latin typeface="Clear Sans Bold"/>
                <a:ea typeface="Clear Sans Bold"/>
                <a:cs typeface="Clear Sans Bold"/>
                <a:sym typeface="Clear Sans Bold"/>
                <a:hlinkClick r:id="rId2" tooltip="https://builtin.com/articles/gaussian-mixture-model"/>
              </a:rPr>
              <a:t>Các mô hình hỗn hợp </a:t>
            </a:r>
            <a:r>
              <a:rPr lang="en-US" sz="3700">
                <a:solidFill>
                  <a:srgbClr val="F7B4A7"/>
                </a:solidFill>
                <a:latin typeface="Clear Sans Bold"/>
                <a:ea typeface="Clear Sans Bold"/>
                <a:cs typeface="Clear Sans Bold"/>
                <a:sym typeface="Clear Sans Bold"/>
                <a:hlinkClick r:id="rId3" tooltip="https://builtin.com/articles/gaussian-mixture-model"/>
              </a:rPr>
              <a:t>Gaussian</a:t>
            </a:r>
            <a:r>
              <a:rPr lang="en-US" sz="3700">
                <a:solidFill>
                  <a:srgbClr val="94DDDE"/>
                </a:solidFill>
                <a:latin typeface="Clear Sans Bold"/>
                <a:ea typeface="Clear Sans Bold"/>
                <a:cs typeface="Clear Sans Bold"/>
                <a:sym typeface="Clear Sans Bold"/>
              </a:rPr>
              <a:t> sắp xếp các điểm dữ liệ</a:t>
            </a:r>
            <a:r>
              <a:rPr lang="en-US" sz="3700">
                <a:solidFill>
                  <a:srgbClr val="94DDDE"/>
                </a:solidFill>
                <a:latin typeface="Clear Sans Bold"/>
                <a:ea typeface="Clear Sans Bold"/>
                <a:cs typeface="Clear Sans Bold"/>
                <a:sym typeface="Clear Sans Bold"/>
              </a:rPr>
              <a:t>u thành các</a:t>
            </a:r>
            <a:r>
              <a:rPr lang="en-US" sz="3700">
                <a:solidFill>
                  <a:srgbClr val="94DDDE"/>
                </a:solidFill>
                <a:latin typeface="Clear Sans Bold"/>
                <a:ea typeface="Clear Sans Bold"/>
                <a:cs typeface="Clear Sans Bold"/>
                <a:sym typeface="Clear Sans Bold"/>
              </a:rPr>
              <a:t> cụm dựa trên xác suất. Phương pháp này biểu diễn mỗi cụm dưới dạng phân phối </a:t>
            </a:r>
            <a:r>
              <a:rPr lang="en-US" sz="3700">
                <a:solidFill>
                  <a:srgbClr val="F7B4A7"/>
                </a:solidFill>
                <a:latin typeface="Clear Sans Bold"/>
                <a:ea typeface="Clear Sans Bold"/>
                <a:cs typeface="Clear Sans Bold"/>
                <a:sym typeface="Clear Sans Bold"/>
              </a:rPr>
              <a:t>Gaussian </a:t>
            </a:r>
            <a:r>
              <a:rPr lang="en-US" sz="3700">
                <a:solidFill>
                  <a:srgbClr val="94DDDE"/>
                </a:solidFill>
                <a:latin typeface="Clear Sans Bold"/>
                <a:ea typeface="Clear Sans Bold"/>
                <a:cs typeface="Clear Sans Bold"/>
                <a:sym typeface="Clear Sans Bold"/>
              </a:rPr>
              <a:t>và xác định xác suất của mỗi điểm dữ liệu thuộc về mỗi cụm dựa trên khoảng cách của chúng với mỗi phân phối </a:t>
            </a:r>
            <a:r>
              <a:rPr lang="en-US" sz="3700">
                <a:solidFill>
                  <a:srgbClr val="F7B4A7"/>
                </a:solidFill>
                <a:latin typeface="Clear Sans Bold"/>
                <a:ea typeface="Clear Sans Bold"/>
                <a:cs typeface="Clear Sans Bold"/>
                <a:sym typeface="Clear Sans Bold"/>
              </a:rPr>
              <a:t>Gaussian</a:t>
            </a:r>
            <a:r>
              <a:rPr lang="en-US" sz="3700">
                <a:solidFill>
                  <a:srgbClr val="94DDDE"/>
                </a:solidFill>
                <a:latin typeface="Clear Sans Bold"/>
                <a:ea typeface="Clear Sans Bold"/>
                <a:cs typeface="Clear Sans Bold"/>
                <a:sym typeface="Clear Sans Bold"/>
              </a:rPr>
              <a:t>.</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738562"/>
            <a:ext cx="9976404" cy="2809875"/>
          </a:xfrm>
          <a:prstGeom prst="rect">
            <a:avLst/>
          </a:prstGeom>
        </p:spPr>
        <p:txBody>
          <a:bodyPr anchor="t" rtlCol="false" tIns="0" lIns="0" bIns="0" rIns="0">
            <a:spAutoFit/>
          </a:bodyPr>
          <a:lstStyle/>
          <a:p>
            <a:pPr algn="l">
              <a:lnSpc>
                <a:spcPts val="4440"/>
              </a:lnSpc>
            </a:pPr>
            <a:r>
              <a:rPr lang="en-US" sz="3700">
                <a:solidFill>
                  <a:srgbClr val="94DDDE"/>
                </a:solidFill>
                <a:latin typeface="Clear Sans Bold"/>
                <a:ea typeface="Clear Sans Bold"/>
                <a:cs typeface="Clear Sans Bold"/>
                <a:sym typeface="Clear Sans Bold"/>
                <a:hlinkClick r:id="rId2" tooltip="https://builtin.com/articles/gaussian-mixture-model"/>
              </a:rPr>
              <a:t>Các mô hình hỗn hợp </a:t>
            </a:r>
            <a:r>
              <a:rPr lang="en-US" sz="3700">
                <a:solidFill>
                  <a:srgbClr val="F7B4A7"/>
                </a:solidFill>
                <a:latin typeface="Clear Sans Bold"/>
                <a:ea typeface="Clear Sans Bold"/>
                <a:cs typeface="Clear Sans Bold"/>
                <a:sym typeface="Clear Sans Bold"/>
                <a:hlinkClick r:id="rId3" tooltip="https://builtin.com/articles/gaussian-mixture-model"/>
              </a:rPr>
              <a:t>Gaussian </a:t>
            </a:r>
            <a:r>
              <a:rPr lang="en-US" sz="3700">
                <a:solidFill>
                  <a:srgbClr val="94DDDE"/>
                </a:solidFill>
                <a:latin typeface="Clear Sans Bold"/>
                <a:ea typeface="Clear Sans Bold"/>
                <a:cs typeface="Clear Sans Bold"/>
                <a:sym typeface="Clear Sans Bold"/>
                <a:hlinkClick r:id="rId4" tooltip="https://builtin.com/articles/gaussian-mixture-model"/>
              </a:rPr>
              <a:t>sau đó được coi là các thuật toán cụm mềm vì các cụm của chúng ít cứng nhắc hơn và có thể có nhiều hình dạng khác nhau trái ngược với các cụm được tạo bởi K-Means. </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413755"/>
            <a:ext cx="9315073" cy="1630940"/>
          </a:xfrm>
          <a:prstGeom prst="rect">
            <a:avLst/>
          </a:prstGeom>
        </p:spPr>
        <p:txBody>
          <a:bodyPr anchor="t" rtlCol="false" tIns="0" lIns="0" bIns="0" rIns="0">
            <a:spAutoFit/>
          </a:bodyPr>
          <a:lstStyle/>
          <a:p>
            <a:pPr algn="l">
              <a:lnSpc>
                <a:spcPts val="6298"/>
              </a:lnSpc>
            </a:pPr>
            <a:r>
              <a:rPr lang="en-US" sz="6700" spc="-73">
                <a:solidFill>
                  <a:srgbClr val="2B4B82"/>
                </a:solidFill>
                <a:latin typeface="Clear Sans Bold"/>
                <a:ea typeface="Clear Sans Bold"/>
                <a:cs typeface="Clear Sans Bold"/>
                <a:sym typeface="Clear Sans Bold"/>
              </a:rPr>
              <a:t>Công thức toán học Gaussian Mixture Model</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171700"/>
            <a:ext cx="18288000" cy="5943600"/>
          </a:xfrm>
          <a:custGeom>
            <a:avLst/>
            <a:gdLst/>
            <a:ahLst/>
            <a:cxnLst/>
            <a:rect r="r" b="b" t="t" l="l"/>
            <a:pathLst>
              <a:path h="5943600" w="18288000">
                <a:moveTo>
                  <a:pt x="0" y="0"/>
                </a:moveTo>
                <a:lnTo>
                  <a:pt x="18288000" y="0"/>
                </a:lnTo>
                <a:lnTo>
                  <a:pt x="18288000" y="5943600"/>
                </a:lnTo>
                <a:lnTo>
                  <a:pt x="0" y="5943600"/>
                </a:lnTo>
                <a:lnTo>
                  <a:pt x="0" y="0"/>
                </a:lnTo>
                <a:close/>
              </a:path>
            </a:pathLst>
          </a:custGeom>
          <a:blipFill>
            <a:blip r:embed="rId2"/>
            <a:stretch>
              <a:fillRect l="0" t="0" r="0" b="0"/>
            </a:stretch>
          </a:blipFill>
        </p:spPr>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19684"/>
            <a:ext cx="18288000" cy="6647632"/>
          </a:xfrm>
          <a:custGeom>
            <a:avLst/>
            <a:gdLst/>
            <a:ahLst/>
            <a:cxnLst/>
            <a:rect r="r" b="b" t="t" l="l"/>
            <a:pathLst>
              <a:path h="6647632" w="18288000">
                <a:moveTo>
                  <a:pt x="0" y="0"/>
                </a:moveTo>
                <a:lnTo>
                  <a:pt x="18288000" y="0"/>
                </a:lnTo>
                <a:lnTo>
                  <a:pt x="18288000" y="6647632"/>
                </a:lnTo>
                <a:lnTo>
                  <a:pt x="0" y="6647632"/>
                </a:lnTo>
                <a:lnTo>
                  <a:pt x="0" y="0"/>
                </a:lnTo>
                <a:close/>
              </a:path>
            </a:pathLst>
          </a:custGeom>
          <a:blipFill>
            <a:blip r:embed="rId2"/>
            <a:stretch>
              <a:fillRect l="0" t="0" r="0" b="0"/>
            </a:stretch>
          </a:blipFill>
        </p:spPr>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34490"/>
            <a:ext cx="18288000" cy="7018020"/>
          </a:xfrm>
          <a:custGeom>
            <a:avLst/>
            <a:gdLst/>
            <a:ahLst/>
            <a:cxnLst/>
            <a:rect r="r" b="b" t="t" l="l"/>
            <a:pathLst>
              <a:path h="7018020" w="18288000">
                <a:moveTo>
                  <a:pt x="0" y="0"/>
                </a:moveTo>
                <a:lnTo>
                  <a:pt x="18288000" y="0"/>
                </a:lnTo>
                <a:lnTo>
                  <a:pt x="18288000" y="7018020"/>
                </a:lnTo>
                <a:lnTo>
                  <a:pt x="0" y="7018020"/>
                </a:lnTo>
                <a:lnTo>
                  <a:pt x="0" y="0"/>
                </a:lnTo>
                <a:close/>
              </a:path>
            </a:pathLst>
          </a:custGeom>
          <a:blipFill>
            <a:blip r:embed="rId2"/>
            <a:stretch>
              <a:fillRect l="0" t="0" r="0" b="0"/>
            </a:stretch>
          </a:blipFill>
        </p:spPr>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413755"/>
            <a:ext cx="9315073" cy="1630940"/>
          </a:xfrm>
          <a:prstGeom prst="rect">
            <a:avLst/>
          </a:prstGeom>
        </p:spPr>
        <p:txBody>
          <a:bodyPr anchor="t" rtlCol="false" tIns="0" lIns="0" bIns="0" rIns="0">
            <a:spAutoFit/>
          </a:bodyPr>
          <a:lstStyle/>
          <a:p>
            <a:pPr algn="l">
              <a:lnSpc>
                <a:spcPts val="6298"/>
              </a:lnSpc>
            </a:pPr>
            <a:r>
              <a:rPr lang="en-US" sz="6700" spc="-73">
                <a:solidFill>
                  <a:srgbClr val="2B4B82"/>
                </a:solidFill>
                <a:latin typeface="Clear Sans Bold"/>
                <a:ea typeface="Clear Sans Bold"/>
                <a:cs typeface="Clear Sans Bold"/>
                <a:sym typeface="Clear Sans Bold"/>
              </a:rPr>
              <a:t>Nguyên lí hoạt động Gaussian Mixture Model</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4448175"/>
            <a:ext cx="9976404" cy="1390650"/>
          </a:xfrm>
          <a:prstGeom prst="rect">
            <a:avLst/>
          </a:prstGeom>
        </p:spPr>
        <p:txBody>
          <a:bodyPr anchor="t" rtlCol="false" tIns="0" lIns="0" bIns="0" rIns="0">
            <a:spAutoFit/>
          </a:bodyPr>
          <a:lstStyle/>
          <a:p>
            <a:pPr algn="l">
              <a:lnSpc>
                <a:spcPts val="5520"/>
              </a:lnSpc>
            </a:pPr>
            <a:r>
              <a:rPr lang="en-US" sz="4600">
                <a:solidFill>
                  <a:srgbClr val="94DDDE"/>
                </a:solidFill>
                <a:latin typeface="Clear Sans Bold"/>
                <a:ea typeface="Clear Sans Bold"/>
                <a:cs typeface="Clear Sans Bold"/>
                <a:sym typeface="Clear Sans Bold"/>
              </a:rPr>
              <a:t>T</a:t>
            </a:r>
            <a:r>
              <a:rPr lang="en-US" sz="4600">
                <a:solidFill>
                  <a:srgbClr val="94DDDE"/>
                </a:solidFill>
                <a:latin typeface="Clear Sans Bold"/>
                <a:ea typeface="Clear Sans Bold"/>
                <a:cs typeface="Clear Sans Bold"/>
                <a:sym typeface="Clear Sans Bold"/>
                <a:hlinkClick r:id="rId2" tooltip="https://builtin.com/articles/gaussian-mixture-model"/>
              </a:rPr>
              <a:t>a sử dụng thuật toán EM để tìm các tham số tối ưu</a:t>
            </a:r>
            <a:r>
              <a:rPr lang="en-US" sz="4600">
                <a:solidFill>
                  <a:srgbClr val="94DDDE"/>
                </a:solidFill>
                <a:latin typeface="Clear Sans Bold"/>
                <a:ea typeface="Clear Sans Bold"/>
                <a:cs typeface="Clear Sans Bold"/>
                <a:sym typeface="Clear Sans Bold"/>
              </a:rPr>
              <a:t> cho GMM.</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8.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4446290" y="3813032"/>
            <a:ext cx="249446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841463" y="3813032"/>
            <a:ext cx="2494461" cy="0"/>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11236636" y="3813032"/>
            <a:ext cx="2494461" cy="0"/>
          </a:xfrm>
          <a:prstGeom prst="line">
            <a:avLst/>
          </a:prstGeom>
          <a:ln cap="flat" w="28575">
            <a:solidFill>
              <a:srgbClr val="31356E"/>
            </a:solidFill>
            <a:prstDash val="solid"/>
            <a:headEnd type="none" len="sm" w="sm"/>
            <a:tailEnd type="none" len="sm" w="sm"/>
          </a:ln>
        </p:spPr>
      </p:sp>
      <p:grpSp>
        <p:nvGrpSpPr>
          <p:cNvPr name="Group 5" id="5"/>
          <p:cNvGrpSpPr/>
          <p:nvPr/>
        </p:nvGrpSpPr>
        <p:grpSpPr>
          <a:xfrm rot="0">
            <a:off x="3545578" y="3371020"/>
            <a:ext cx="900712" cy="884024"/>
            <a:chOff x="0" y="0"/>
            <a:chExt cx="825825" cy="81052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7" id="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8" id="8"/>
          <p:cNvGrpSpPr/>
          <p:nvPr/>
        </p:nvGrpSpPr>
        <p:grpSpPr>
          <a:xfrm rot="0">
            <a:off x="6940751" y="3371020"/>
            <a:ext cx="900712" cy="884024"/>
            <a:chOff x="0" y="0"/>
            <a:chExt cx="825825" cy="810524"/>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0" id="1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1" id="11"/>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Ga</a:t>
            </a:r>
            <a:r>
              <a:rPr lang="en-US" b="true" sz="6399">
                <a:solidFill>
                  <a:srgbClr val="2B4B82"/>
                </a:solidFill>
                <a:latin typeface="Clear Sans Bold"/>
                <a:ea typeface="Clear Sans Bold"/>
                <a:cs typeface="Clear Sans Bold"/>
                <a:sym typeface="Clear Sans Bold"/>
              </a:rPr>
              <a:t>ussian Mixture Model</a:t>
            </a:r>
          </a:p>
        </p:txBody>
      </p:sp>
      <p:grpSp>
        <p:nvGrpSpPr>
          <p:cNvPr name="Group 12" id="12"/>
          <p:cNvGrpSpPr/>
          <p:nvPr/>
        </p:nvGrpSpPr>
        <p:grpSpPr>
          <a:xfrm rot="0">
            <a:off x="6190272" y="4410627"/>
            <a:ext cx="2401669" cy="3605024"/>
            <a:chOff x="0" y="0"/>
            <a:chExt cx="3202226" cy="4806699"/>
          </a:xfrm>
        </p:grpSpPr>
        <p:sp>
          <p:nvSpPr>
            <p:cNvPr name="TextBox 13" id="13"/>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4" id="14"/>
            <p:cNvSpPr txBox="true"/>
            <p:nvPr/>
          </p:nvSpPr>
          <p:spPr>
            <a:xfrm rot="0">
              <a:off x="0" y="2365283"/>
              <a:ext cx="3202226" cy="2441415"/>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Tính </a:t>
              </a:r>
              <a:r>
                <a:rPr lang="en-US" sz="2100">
                  <a:solidFill>
                    <a:srgbClr val="2B4B82"/>
                  </a:solidFill>
                  <a:latin typeface="Clear Sans Regular"/>
                  <a:ea typeface="Clear Sans Regular"/>
                  <a:cs typeface="Clear Sans Regular"/>
                  <a:sym typeface="Clear Sans Regular"/>
                </a:rPr>
                <a:t>trọng số trách nhiệm r(ik)​, đại diện cho xác suất điểm dữ liệu x(i)​ thuộc về cụm k</a:t>
              </a:r>
            </a:p>
          </p:txBody>
        </p:sp>
        <p:sp>
          <p:nvSpPr>
            <p:cNvPr name="TextBox 15" id="15"/>
            <p:cNvSpPr txBox="true"/>
            <p:nvPr/>
          </p:nvSpPr>
          <p:spPr>
            <a:xfrm rot="0">
              <a:off x="0" y="925271"/>
              <a:ext cx="3202226"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E-St</a:t>
              </a:r>
              <a:r>
                <a:rPr lang="en-US" b="true" sz="2400">
                  <a:solidFill>
                    <a:srgbClr val="2B4B82"/>
                  </a:solidFill>
                  <a:latin typeface="Clear Sans Regular Bold"/>
                  <a:ea typeface="Clear Sans Regular Bold"/>
                  <a:cs typeface="Clear Sans Regular Bold"/>
                  <a:sym typeface="Clear Sans Regular Bold"/>
                </a:rPr>
                <a:t>ep (Expectation)</a:t>
              </a:r>
            </a:p>
          </p:txBody>
        </p:sp>
      </p:grpSp>
      <p:grpSp>
        <p:nvGrpSpPr>
          <p:cNvPr name="Group 16" id="16"/>
          <p:cNvGrpSpPr/>
          <p:nvPr/>
        </p:nvGrpSpPr>
        <p:grpSpPr>
          <a:xfrm rot="0">
            <a:off x="2766230" y="4410627"/>
            <a:ext cx="2459408" cy="2818600"/>
            <a:chOff x="0" y="0"/>
            <a:chExt cx="3279211" cy="3758134"/>
          </a:xfrm>
        </p:grpSpPr>
        <p:sp>
          <p:nvSpPr>
            <p:cNvPr name="TextBox 17" id="17"/>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8" id="18"/>
            <p:cNvSpPr txBox="true"/>
            <p:nvPr/>
          </p:nvSpPr>
          <p:spPr>
            <a:xfrm rot="0">
              <a:off x="0" y="1809700"/>
              <a:ext cx="3279211" cy="1948433"/>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Khởi </a:t>
              </a:r>
              <a:r>
                <a:rPr lang="en-US" sz="2100">
                  <a:solidFill>
                    <a:srgbClr val="2B4B82"/>
                  </a:solidFill>
                  <a:latin typeface="Clear Sans Regular"/>
                  <a:ea typeface="Clear Sans Regular"/>
                  <a:cs typeface="Clear Sans Regular"/>
                  <a:sym typeface="Clear Sans Regular"/>
                </a:rPr>
                <a:t>tạo các tham số (πk,μk,Σk) ngẫu nhiên hoặc bằng K-Means.</a:t>
              </a:r>
            </a:p>
          </p:txBody>
        </p:sp>
        <p:sp>
          <p:nvSpPr>
            <p:cNvPr name="TextBox 19" id="19"/>
            <p:cNvSpPr txBox="true"/>
            <p:nvPr/>
          </p:nvSpPr>
          <p:spPr>
            <a:xfrm rot="0">
              <a:off x="0" y="919681"/>
              <a:ext cx="3279211"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Khở</a:t>
              </a:r>
              <a:r>
                <a:rPr lang="en-US" b="true" sz="2400">
                  <a:solidFill>
                    <a:srgbClr val="2B4B82"/>
                  </a:solidFill>
                  <a:latin typeface="Clear Sans Regular Bold"/>
                  <a:ea typeface="Clear Sans Regular Bold"/>
                  <a:cs typeface="Clear Sans Regular Bold"/>
                  <a:sym typeface="Clear Sans Regular Bold"/>
                </a:rPr>
                <a:t>i tạo</a:t>
              </a:r>
            </a:p>
          </p:txBody>
        </p:sp>
      </p:grpSp>
      <p:grpSp>
        <p:nvGrpSpPr>
          <p:cNvPr name="Group 20" id="20"/>
          <p:cNvGrpSpPr/>
          <p:nvPr/>
        </p:nvGrpSpPr>
        <p:grpSpPr>
          <a:xfrm rot="0">
            <a:off x="9556576" y="4416496"/>
            <a:ext cx="2459408" cy="2865551"/>
            <a:chOff x="0" y="0"/>
            <a:chExt cx="3279211" cy="3820735"/>
          </a:xfrm>
        </p:grpSpPr>
        <p:sp>
          <p:nvSpPr>
            <p:cNvPr name="TextBox 21" id="21"/>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2" id="22"/>
            <p:cNvSpPr txBox="true"/>
            <p:nvPr/>
          </p:nvSpPr>
          <p:spPr>
            <a:xfrm rot="0">
              <a:off x="0" y="2365283"/>
              <a:ext cx="3279211" cy="1455451"/>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Cập nhật các</a:t>
              </a:r>
              <a:r>
                <a:rPr lang="en-US" sz="2100">
                  <a:solidFill>
                    <a:srgbClr val="2B4B82"/>
                  </a:solidFill>
                  <a:latin typeface="Clear Sans Regular"/>
                  <a:ea typeface="Clear Sans Regular"/>
                  <a:cs typeface="Clear Sans Regular"/>
                  <a:sym typeface="Clear Sans Regular"/>
                </a:rPr>
                <a:t> tham số dựa trên trọng số trách nhiệm</a:t>
              </a:r>
            </a:p>
          </p:txBody>
        </p:sp>
        <p:sp>
          <p:nvSpPr>
            <p:cNvPr name="TextBox 23" id="23"/>
            <p:cNvSpPr txBox="true"/>
            <p:nvPr/>
          </p:nvSpPr>
          <p:spPr>
            <a:xfrm rot="0">
              <a:off x="0" y="92527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M-S</a:t>
              </a:r>
              <a:r>
                <a:rPr lang="en-US" b="true" sz="2400">
                  <a:solidFill>
                    <a:srgbClr val="2B4B82"/>
                  </a:solidFill>
                  <a:latin typeface="Clear Sans Regular Bold"/>
                  <a:ea typeface="Clear Sans Regular Bold"/>
                  <a:cs typeface="Clear Sans Regular Bold"/>
                  <a:sym typeface="Clear Sans Regular Bold"/>
                </a:rPr>
                <a:t>tep (Maximization)</a:t>
              </a:r>
            </a:p>
          </p:txBody>
        </p:sp>
      </p:grpSp>
      <p:grpSp>
        <p:nvGrpSpPr>
          <p:cNvPr name="Group 24" id="24"/>
          <p:cNvGrpSpPr/>
          <p:nvPr/>
        </p:nvGrpSpPr>
        <p:grpSpPr>
          <a:xfrm rot="0">
            <a:off x="12841136" y="4416496"/>
            <a:ext cx="2680634" cy="3182468"/>
            <a:chOff x="0" y="0"/>
            <a:chExt cx="3574179" cy="4243291"/>
          </a:xfrm>
        </p:grpSpPr>
        <p:sp>
          <p:nvSpPr>
            <p:cNvPr name="TextBox 25" id="25"/>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6" id="26"/>
            <p:cNvSpPr txBox="true"/>
            <p:nvPr/>
          </p:nvSpPr>
          <p:spPr>
            <a:xfrm rot="0">
              <a:off x="0" y="1801875"/>
              <a:ext cx="3574179" cy="2441415"/>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Tiếp tục các bước E và M c</a:t>
              </a:r>
              <a:r>
                <a:rPr lang="en-US" sz="2100">
                  <a:solidFill>
                    <a:srgbClr val="2B4B82"/>
                  </a:solidFill>
                  <a:latin typeface="Clear Sans Regular"/>
                  <a:ea typeface="Clear Sans Regular"/>
                  <a:cs typeface="Clear Sans Regular"/>
                  <a:sym typeface="Clear Sans Regular"/>
                </a:rPr>
                <a:t>ho đến khi log-likelihood hội tụ (sự thay đổi nhỏ hơn ngưỡng cho trước).</a:t>
              </a:r>
            </a:p>
          </p:txBody>
        </p:sp>
        <p:sp>
          <p:nvSpPr>
            <p:cNvPr name="TextBox 27" id="27"/>
            <p:cNvSpPr txBox="true"/>
            <p:nvPr/>
          </p:nvSpPr>
          <p:spPr>
            <a:xfrm rot="0">
              <a:off x="0" y="925271"/>
              <a:ext cx="3574179"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Lặp</a:t>
              </a:r>
              <a:r>
                <a:rPr lang="en-US" b="true" sz="2400">
                  <a:solidFill>
                    <a:srgbClr val="2B4B82"/>
                  </a:solidFill>
                  <a:latin typeface="Clear Sans Regular Bold"/>
                  <a:ea typeface="Clear Sans Regular Bold"/>
                  <a:cs typeface="Clear Sans Regular Bold"/>
                  <a:sym typeface="Clear Sans Regular Bold"/>
                </a:rPr>
                <a:t> lại</a:t>
              </a:r>
            </a:p>
          </p:txBody>
        </p:sp>
      </p:grpSp>
      <p:grpSp>
        <p:nvGrpSpPr>
          <p:cNvPr name="Group 28" id="28"/>
          <p:cNvGrpSpPr/>
          <p:nvPr/>
        </p:nvGrpSpPr>
        <p:grpSpPr>
          <a:xfrm rot="0">
            <a:off x="10335924" y="3371020"/>
            <a:ext cx="900712" cy="884024"/>
            <a:chOff x="0" y="0"/>
            <a:chExt cx="825825" cy="810524"/>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0" id="3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1" id="31"/>
          <p:cNvGrpSpPr/>
          <p:nvPr/>
        </p:nvGrpSpPr>
        <p:grpSpPr>
          <a:xfrm rot="0">
            <a:off x="13731097" y="3371020"/>
            <a:ext cx="900712" cy="884024"/>
            <a:chOff x="0" y="0"/>
            <a:chExt cx="825825" cy="810524"/>
          </a:xfrm>
        </p:grpSpPr>
        <p:sp>
          <p:nvSpPr>
            <p:cNvPr name="Freeform 32" id="32">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3" id="33"/>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592309"/>
            <a:ext cx="11622449" cy="2930932"/>
          </a:xfrm>
          <a:prstGeom prst="rect">
            <a:avLst/>
          </a:prstGeom>
        </p:spPr>
        <p:txBody>
          <a:bodyPr anchor="t" rtlCol="false" tIns="0" lIns="0" bIns="0" rIns="0">
            <a:spAutoFit/>
          </a:bodyPr>
          <a:lstStyle/>
          <a:p>
            <a:pPr algn="ctr" marL="0" indent="0" lvl="0">
              <a:lnSpc>
                <a:spcPts val="11702"/>
              </a:lnSpc>
              <a:spcBef>
                <a:spcPct val="0"/>
              </a:spcBef>
            </a:pPr>
            <a:r>
              <a:rPr lang="en-US" b="true" sz="8358">
                <a:solidFill>
                  <a:srgbClr val="FFFFFF"/>
                </a:solidFill>
                <a:latin typeface="Montserrat Bold"/>
                <a:ea typeface="Montserrat Bold"/>
                <a:cs typeface="Montserrat Bold"/>
                <a:sym typeface="Montserrat Bold"/>
              </a:rPr>
              <a:t>HIERARCHICAL CLUSTERING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270956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Quan sát Trái Đất</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Khoa học dữ liệu</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a:lnSpc>
                          <a:spcPts val="3359"/>
                        </a:lnSpc>
                        <a:defRPr/>
                      </a:pPr>
                      <a:r>
                        <a:rPr lang="en-US" sz="2400">
                          <a:solidFill>
                            <a:srgbClr val="2B4B82"/>
                          </a:solidFill>
                          <a:latin typeface="Clear Sans Regular"/>
                          <a:ea typeface="Clear Sans Regular"/>
                          <a:cs typeface="Clear Sans Regular"/>
                          <a:sym typeface="Clear Sans Regular"/>
                        </a:rPr>
                        <a:t>Sử dụng </a:t>
                      </a:r>
                      <a:r>
                        <a:rPr lang="en-US" sz="2400">
                          <a:solidFill>
                            <a:srgbClr val="2B4B82"/>
                          </a:solidFill>
                          <a:latin typeface="Clear Sans Regular"/>
                          <a:ea typeface="Clear Sans Regular"/>
                          <a:cs typeface="Clear Sans Regular"/>
                          <a:sym typeface="Clear Sans Regular"/>
                          <a:hlinkClick r:id="rId10" tooltip="https://builtin.com/software-engineering-perspectives/algorithm"/>
                        </a:rPr>
                        <a:t>thuật toán</a:t>
                      </a:r>
                      <a:r>
                        <a:rPr lang="en-US" sz="2400">
                          <a:solidFill>
                            <a:srgbClr val="2B4B82"/>
                          </a:solidFill>
                          <a:latin typeface="Clear Sans Regular"/>
                          <a:ea typeface="Clear Sans Regular"/>
                          <a:cs typeface="Clear Sans Regular"/>
                          <a:sym typeface="Clear Sans Regular"/>
                        </a:rPr>
                        <a:t> phân cụm , bạn có thể tạo mặt nạ pixel cho các đối tượng trong ảnh. Ví dụ, bạn có thể sử dụng </a:t>
                      </a:r>
                      <a:r>
                        <a:rPr lang="en-US" sz="2400">
                          <a:solidFill>
                            <a:srgbClr val="2B4B82"/>
                          </a:solidFill>
                          <a:latin typeface="Clear Sans Regular"/>
                          <a:ea typeface="Clear Sans Regular"/>
                          <a:cs typeface="Clear Sans Regular"/>
                          <a:sym typeface="Clear Sans Regular"/>
                          <a:hlinkClick r:id="rId11" tooltip="https://builtin.com/machine-learning/image-segmentation"/>
                        </a:rPr>
                        <a:t>phân đoạn ảnh</a:t>
                      </a:r>
                      <a:r>
                        <a:rPr lang="en-US" sz="2400">
                          <a:solidFill>
                            <a:srgbClr val="2B4B82"/>
                          </a:solidFill>
                          <a:latin typeface="Clear Sans Regular"/>
                          <a:ea typeface="Clear Sans Regular"/>
                          <a:cs typeface="Clear Sans Regular"/>
                          <a:sym typeface="Clear Sans Regular"/>
                        </a:rPr>
                        <a:t> để phân loại thảm thực vật hoặc khu vực xây dựng trong ảnh vệ tinh.</a:t>
                      </a:r>
                      <a:endParaRPr lang="en-US" sz="1100"/>
                    </a:p>
                    <a:p>
                      <a:pPr algn="l">
                        <a:lnSpc>
                          <a:spcPts val="3359"/>
                        </a:lnSpc>
                      </a:pP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3359"/>
                        </a:lnSpc>
                        <a:defRPr/>
                      </a:pPr>
                      <a:r>
                        <a:rPr lang="en-US" sz="2400">
                          <a:solidFill>
                            <a:srgbClr val="2B4B82"/>
                          </a:solidFill>
                          <a:latin typeface="Clear Sans Regular"/>
                          <a:ea typeface="Clear Sans Regular"/>
                          <a:cs typeface="Clear Sans Regular"/>
                          <a:sym typeface="Clear Sans Regular"/>
                        </a:rPr>
                        <a:t>Chúng ta có thể sử dụng phân tích cụm để </a:t>
                      </a:r>
                      <a:r>
                        <a:rPr lang="en-US" sz="2400">
                          <a:solidFill>
                            <a:srgbClr val="2B4B82"/>
                          </a:solidFill>
                          <a:latin typeface="Clear Sans Regular"/>
                          <a:ea typeface="Clear Sans Regular"/>
                          <a:cs typeface="Clear Sans Regular"/>
                          <a:sym typeface="Clear Sans Regular"/>
                          <a:hlinkClick r:id="rId12" tooltip="https://builtin.com/data-science/predictive-analytics"/>
                        </a:rPr>
                        <a:t>phân tích dự đoán</a:t>
                      </a:r>
                      <a:r>
                        <a:rPr lang="en-US" sz="2400">
                          <a:solidFill>
                            <a:srgbClr val="2B4B82"/>
                          </a:solidFill>
                          <a:latin typeface="Clear Sans Regular"/>
                          <a:ea typeface="Clear Sans Regular"/>
                          <a:cs typeface="Clear Sans Regular"/>
                          <a:sym typeface="Clear Sans Regular"/>
                        </a:rPr>
                        <a:t> .</a:t>
                      </a:r>
                      <a:r>
                        <a:rPr lang="en-US" sz="2400">
                          <a:solidFill>
                            <a:srgbClr val="2B4B82"/>
                          </a:solidFill>
                          <a:latin typeface="Clear Sans Regular"/>
                          <a:ea typeface="Clear Sans Regular"/>
                          <a:cs typeface="Clear Sans Regular"/>
                          <a:sym typeface="Clear Sans Regular"/>
                        </a:rPr>
                        <a:t> Bằng cách áp dụng </a:t>
                      </a:r>
                      <a:r>
                        <a:rPr lang="en-US" sz="2400">
                          <a:solidFill>
                            <a:srgbClr val="2B4B82"/>
                          </a:solidFill>
                          <a:latin typeface="Clear Sans Regular"/>
                          <a:ea typeface="Clear Sans Regular"/>
                          <a:cs typeface="Clear Sans Regular"/>
                          <a:sym typeface="Clear Sans Regular"/>
                          <a:hlinkClick r:id="rId13" tooltip="https://builtin.com/machine-learning/machine-learning-basics"/>
                        </a:rPr>
                        <a:t>các kỹ thuật học máy</a:t>
                      </a:r>
                      <a:r>
                        <a:rPr lang="en-US" sz="2400">
                          <a:solidFill>
                            <a:srgbClr val="2B4B82"/>
                          </a:solidFill>
                          <a:latin typeface="Clear Sans Regular"/>
                          <a:ea typeface="Clear Sans Regular"/>
                          <a:cs typeface="Clear Sans Regular"/>
                          <a:sym typeface="Clear Sans Regular"/>
                        </a:rPr>
                        <a:t> vào cụm, chúng ta có thể tạo ra các mô hình dự đoán để đưa ra suy luận về một tập dữ liệu cụ thể.</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Tree>
  </p:cSld>
  <p:clrMapOvr>
    <a:masterClrMapping/>
  </p:clrMapOvr>
</p:sld>
</file>

<file path=ppt/slides/slide13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69051"/>
            <a:ext cx="9315073" cy="1729872"/>
          </a:xfrm>
          <a:prstGeom prst="rect">
            <a:avLst/>
          </a:prstGeom>
        </p:spPr>
        <p:txBody>
          <a:bodyPr anchor="t" rtlCol="false" tIns="0" lIns="0" bIns="0" rIns="0">
            <a:spAutoFit/>
          </a:bodyPr>
          <a:lstStyle/>
          <a:p>
            <a:pPr algn="l">
              <a:lnSpc>
                <a:spcPts val="6674"/>
              </a:lnSpc>
            </a:pPr>
            <a:r>
              <a:rPr lang="en-US" sz="7100" spc="-78">
                <a:solidFill>
                  <a:srgbClr val="2B4B82"/>
                </a:solidFill>
                <a:latin typeface="Clear Sans Bold"/>
                <a:ea typeface="Clear Sans Bold"/>
                <a:cs typeface="Clear Sans Bold"/>
                <a:sym typeface="Clear Sans Bold"/>
              </a:rPr>
              <a:t>Khái niệm </a:t>
            </a:r>
            <a:r>
              <a:rPr lang="en-US" sz="7100" spc="-78" b="true">
                <a:solidFill>
                  <a:srgbClr val="2B4B82"/>
                </a:solidFill>
                <a:latin typeface="Clear Sans Bold"/>
                <a:ea typeface="Clear Sans Bold"/>
                <a:cs typeface="Clear Sans Bold"/>
                <a:sym typeface="Clear Sans Bold"/>
              </a:rPr>
              <a:t>Hierarchical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2895600"/>
            <a:ext cx="9976404" cy="4495800"/>
          </a:xfrm>
          <a:prstGeom prst="rect">
            <a:avLst/>
          </a:prstGeom>
        </p:spPr>
        <p:txBody>
          <a:bodyPr anchor="t" rtlCol="false" tIns="0" lIns="0" bIns="0" rIns="0">
            <a:spAutoFit/>
          </a:bodyPr>
          <a:lstStyle/>
          <a:p>
            <a:pPr algn="l">
              <a:lnSpc>
                <a:spcPts val="4440"/>
              </a:lnSpc>
            </a:pPr>
            <a:r>
              <a:rPr lang="en-US" sz="3700">
                <a:solidFill>
                  <a:srgbClr val="F7B4A7"/>
                </a:solidFill>
                <a:latin typeface="Clear Sans Bold"/>
                <a:ea typeface="Clear Sans Bold"/>
                <a:cs typeface="Clear Sans Bold"/>
                <a:sym typeface="Clear Sans Bold"/>
              </a:rPr>
              <a:t>Hierarchical Clustering</a:t>
            </a:r>
            <a:r>
              <a:rPr lang="en-US" sz="3700">
                <a:solidFill>
                  <a:srgbClr val="94DDDE"/>
                </a:solidFill>
                <a:latin typeface="Clear Sans Bold"/>
                <a:ea typeface="Clear Sans Bold"/>
                <a:cs typeface="Clear Sans Bold"/>
                <a:sym typeface="Clear Sans Bold"/>
              </a:rPr>
              <a:t> (phân cụm phân cấp) là một p</a:t>
            </a:r>
            <a:r>
              <a:rPr lang="en-US" sz="3700">
                <a:solidFill>
                  <a:srgbClr val="94DDDE"/>
                </a:solidFill>
                <a:latin typeface="Clear Sans Bold"/>
                <a:ea typeface="Clear Sans Bold"/>
                <a:cs typeface="Clear Sans Bold"/>
                <a:sym typeface="Clear Sans Bold"/>
              </a:rPr>
              <a:t>hương pháp phân</a:t>
            </a:r>
            <a:r>
              <a:rPr lang="en-US" sz="3700">
                <a:solidFill>
                  <a:srgbClr val="94DDDE"/>
                </a:solidFill>
                <a:latin typeface="Clear Sans Bold"/>
                <a:ea typeface="Clear Sans Bold"/>
                <a:cs typeface="Clear Sans Bold"/>
                <a:sym typeface="Clear Sans Bold"/>
              </a:rPr>
              <a:t> cụm dữ liệu nhằm xây dựng một hệ thống phân cấp các cụm. Thay vì tạo ra một tập hợp các cụm phẳng như K-Means hay Mean Shift, </a:t>
            </a:r>
            <a:r>
              <a:rPr lang="en-US" sz="3700">
                <a:solidFill>
                  <a:srgbClr val="F7B4A7"/>
                </a:solidFill>
                <a:latin typeface="Clear Sans Bold"/>
                <a:ea typeface="Clear Sans Bold"/>
                <a:cs typeface="Clear Sans Bold"/>
                <a:sym typeface="Clear Sans Bold"/>
              </a:rPr>
              <a:t>Hierarchical Clustering</a:t>
            </a:r>
            <a:r>
              <a:rPr lang="en-US" sz="3700">
                <a:solidFill>
                  <a:srgbClr val="94DDDE"/>
                </a:solidFill>
                <a:latin typeface="Clear Sans Bold"/>
                <a:ea typeface="Clear Sans Bold"/>
                <a:cs typeface="Clear Sans Bold"/>
                <a:sym typeface="Clear Sans Bold"/>
              </a:rPr>
              <a:t> tạo ra một cấu trúc cây phân cấp (gọi là dendrogram) thể hiện mối quan hệ giữa các cụm.</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9144000" y="2670421"/>
            <a:ext cx="8217084" cy="4550405"/>
          </a:xfrm>
          <a:prstGeom prst="rect">
            <a:avLst/>
          </a:prstGeom>
        </p:spPr>
        <p:txBody>
          <a:bodyPr anchor="t" rtlCol="false" tIns="0" lIns="0" bIns="0" rIns="0">
            <a:spAutoFit/>
          </a:bodyPr>
          <a:lstStyle/>
          <a:p>
            <a:pPr algn="l">
              <a:lnSpc>
                <a:spcPts val="8899"/>
              </a:lnSpc>
            </a:pPr>
            <a:r>
              <a:rPr lang="en-US" sz="8899" b="true">
                <a:solidFill>
                  <a:srgbClr val="F7B4A7"/>
                </a:solidFill>
                <a:latin typeface="Clear Sans Bold"/>
                <a:ea typeface="Clear Sans Bold"/>
                <a:cs typeface="Clear Sans Bold"/>
                <a:sym typeface="Clear Sans Bold"/>
              </a:rPr>
              <a:t>Có 2 cách tiếp cận chính trong Hierarchical Clustering </a:t>
            </a:r>
          </a:p>
        </p:txBody>
      </p:sp>
      <p:sp>
        <p:nvSpPr>
          <p:cNvPr name="Freeform 3" id="3" descr="an isometric lined map"/>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encil holder with pens"/>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descr="an isometric lined laptop"/>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descr="an isometric lined stack of books"/>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descr="an isometric lined potted plants"/>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descr="an isometric lined group of UI application windows"/>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270956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Agglomerative (Bottom-up)</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Divisive (Top-down)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a:lnSpc>
                          <a:spcPts val="3359"/>
                        </a:lnSpc>
                        <a:defRPr/>
                      </a:pPr>
                      <a:r>
                        <a:rPr lang="en-US" sz="2400">
                          <a:solidFill>
                            <a:srgbClr val="2B4B82"/>
                          </a:solidFill>
                          <a:latin typeface="Clear Sans Regular"/>
                          <a:ea typeface="Clear Sans Regular"/>
                          <a:cs typeface="Clear Sans Regular"/>
                          <a:sym typeface="Clear Sans Regular"/>
                        </a:rPr>
                        <a:t>Bắt đầu với mỗi điểm dữ liệu là một cụm riêng biệt. Sau đó, ở mỗi bước, thuật toán sẽ hợp nhất hai cụm "gần nhất" lại với nhau cho đến khi tất cả các điểm dữ liệu thuộc về một cụm duy nhất (hoặc đạt đến một điều kiện dừng nào đó).</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3359"/>
                        </a:lnSpc>
                        <a:defRPr/>
                      </a:pPr>
                      <a:r>
                        <a:rPr lang="en-US" sz="2400">
                          <a:solidFill>
                            <a:srgbClr val="2B4B82"/>
                          </a:solidFill>
                          <a:latin typeface="Clear Sans Regular"/>
                          <a:ea typeface="Clear Sans Regular"/>
                          <a:cs typeface="Clear Sans Regular"/>
                          <a:sym typeface="Clear Sans Regular"/>
                        </a:rPr>
                        <a:t>Bắt đầu với tất cả các điểm dữ liệu thuộc về một cụm lớn. Sau đó, ở mỗi bước, thuật toán</a:t>
                      </a:r>
                      <a:r>
                        <a:rPr lang="en-US" sz="2400">
                          <a:solidFill>
                            <a:srgbClr val="2B4B82"/>
                          </a:solidFill>
                          <a:latin typeface="Clear Sans Regular"/>
                          <a:ea typeface="Clear Sans Regular"/>
                          <a:cs typeface="Clear Sans Regular"/>
                          <a:sym typeface="Clear Sans Regular"/>
                        </a:rPr>
                        <a:t> sẽ chia cụm "lớn nhất" hoặc "kém gắn kết nhất" thành hai cụm con cho đến khi mỗi cụm chỉ chứa một điểm dữ liệu (hoặc đạt đến một điều kiện dừng nào đó).</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80227"/>
            <a:ext cx="9315073" cy="1707520"/>
          </a:xfrm>
          <a:prstGeom prst="rect">
            <a:avLst/>
          </a:prstGeom>
        </p:spPr>
        <p:txBody>
          <a:bodyPr anchor="t" rtlCol="false" tIns="0" lIns="0" bIns="0" rIns="0">
            <a:spAutoFit/>
          </a:bodyPr>
          <a:lstStyle/>
          <a:p>
            <a:pPr algn="l">
              <a:lnSpc>
                <a:spcPts val="6580"/>
              </a:lnSpc>
            </a:pPr>
            <a:r>
              <a:rPr lang="en-US" sz="7000" spc="-77">
                <a:solidFill>
                  <a:srgbClr val="2B4B82"/>
                </a:solidFill>
                <a:latin typeface="Clear Sans Bold"/>
                <a:ea typeface="Clear Sans Bold"/>
                <a:cs typeface="Clear Sans Bold"/>
                <a:sym typeface="Clear Sans Bold"/>
              </a:rPr>
              <a:t>Công thức toán học </a:t>
            </a:r>
            <a:r>
              <a:rPr lang="en-US" sz="7000" spc="-77" b="true">
                <a:solidFill>
                  <a:srgbClr val="2B4B82"/>
                </a:solidFill>
                <a:latin typeface="Clear Sans Bold"/>
                <a:ea typeface="Clear Sans Bold"/>
                <a:cs typeface="Clear Sans Bold"/>
                <a:sym typeface="Clear Sans Bold"/>
              </a:rPr>
              <a:t>Hierarchical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22959" y="0"/>
            <a:ext cx="12642082" cy="10287000"/>
          </a:xfrm>
          <a:custGeom>
            <a:avLst/>
            <a:gdLst/>
            <a:ahLst/>
            <a:cxnLst/>
            <a:rect r="r" b="b" t="t" l="l"/>
            <a:pathLst>
              <a:path h="10287000" w="12642082">
                <a:moveTo>
                  <a:pt x="0" y="0"/>
                </a:moveTo>
                <a:lnTo>
                  <a:pt x="12642082" y="0"/>
                </a:lnTo>
                <a:lnTo>
                  <a:pt x="12642082" y="10287000"/>
                </a:lnTo>
                <a:lnTo>
                  <a:pt x="0" y="10287000"/>
                </a:lnTo>
                <a:lnTo>
                  <a:pt x="0" y="0"/>
                </a:lnTo>
                <a:close/>
              </a:path>
            </a:pathLst>
          </a:custGeom>
          <a:blipFill>
            <a:blip r:embed="rId2"/>
            <a:stretch>
              <a:fillRect l="0" t="0" r="0" b="0"/>
            </a:stretch>
          </a:blipFill>
        </p:spPr>
      </p:sp>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05732" y="2314245"/>
            <a:ext cx="10876537" cy="5658510"/>
          </a:xfrm>
          <a:custGeom>
            <a:avLst/>
            <a:gdLst/>
            <a:ahLst/>
            <a:cxnLst/>
            <a:rect r="r" b="b" t="t" l="l"/>
            <a:pathLst>
              <a:path h="5658510" w="10876537">
                <a:moveTo>
                  <a:pt x="0" y="0"/>
                </a:moveTo>
                <a:lnTo>
                  <a:pt x="10876536" y="0"/>
                </a:lnTo>
                <a:lnTo>
                  <a:pt x="10876536" y="5658510"/>
                </a:lnTo>
                <a:lnTo>
                  <a:pt x="0" y="5658510"/>
                </a:lnTo>
                <a:lnTo>
                  <a:pt x="0" y="0"/>
                </a:lnTo>
                <a:close/>
              </a:path>
            </a:pathLst>
          </a:custGeom>
          <a:blipFill>
            <a:blip r:embed="rId2"/>
            <a:stretch>
              <a:fillRect l="0" t="0" r="0" b="0"/>
            </a:stretch>
          </a:blipFill>
        </p:spPr>
      </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4350" y="41219"/>
            <a:ext cx="17259300" cy="10204561"/>
          </a:xfrm>
          <a:custGeom>
            <a:avLst/>
            <a:gdLst/>
            <a:ahLst/>
            <a:cxnLst/>
            <a:rect r="r" b="b" t="t" l="l"/>
            <a:pathLst>
              <a:path h="10204561" w="17259300">
                <a:moveTo>
                  <a:pt x="0" y="0"/>
                </a:moveTo>
                <a:lnTo>
                  <a:pt x="17259300" y="0"/>
                </a:lnTo>
                <a:lnTo>
                  <a:pt x="17259300" y="10204562"/>
                </a:lnTo>
                <a:lnTo>
                  <a:pt x="0" y="10204562"/>
                </a:lnTo>
                <a:lnTo>
                  <a:pt x="0" y="0"/>
                </a:lnTo>
                <a:close/>
              </a:path>
            </a:pathLst>
          </a:custGeom>
          <a:blipFill>
            <a:blip r:embed="rId2"/>
            <a:stretch>
              <a:fillRect l="0" t="0" r="0" b="0"/>
            </a:stretch>
          </a:blipFill>
        </p:spPr>
      </p:sp>
    </p:spTree>
  </p:cSld>
  <p:clrMapOvr>
    <a:masterClrMapping/>
  </p:clrMapOvr>
</p:sld>
</file>

<file path=ppt/slides/slide1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436822"/>
            <a:ext cx="18288000" cy="7413356"/>
          </a:xfrm>
          <a:custGeom>
            <a:avLst/>
            <a:gdLst/>
            <a:ahLst/>
            <a:cxnLst/>
            <a:rect r="r" b="b" t="t" l="l"/>
            <a:pathLst>
              <a:path h="7413356" w="18288000">
                <a:moveTo>
                  <a:pt x="0" y="0"/>
                </a:moveTo>
                <a:lnTo>
                  <a:pt x="18288000" y="0"/>
                </a:lnTo>
                <a:lnTo>
                  <a:pt x="18288000" y="7413356"/>
                </a:lnTo>
                <a:lnTo>
                  <a:pt x="0" y="7413356"/>
                </a:lnTo>
                <a:lnTo>
                  <a:pt x="0" y="0"/>
                </a:lnTo>
                <a:close/>
              </a:path>
            </a:pathLst>
          </a:custGeom>
          <a:blipFill>
            <a:blip r:embed="rId2"/>
            <a:stretch>
              <a:fillRect l="0" t="0" r="0" b="0"/>
            </a:stretch>
          </a:blipFill>
        </p:spPr>
      </p:sp>
    </p:spTree>
  </p:cSld>
  <p:clrMapOvr>
    <a:masterClrMapping/>
  </p:clrMapOvr>
</p:sld>
</file>

<file path=ppt/slides/slide1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885950"/>
            <a:ext cx="18288000" cy="6515100"/>
          </a:xfrm>
          <a:custGeom>
            <a:avLst/>
            <a:gdLst/>
            <a:ahLst/>
            <a:cxnLst/>
            <a:rect r="r" b="b" t="t" l="l"/>
            <a:pathLst>
              <a:path h="6515100" w="18288000">
                <a:moveTo>
                  <a:pt x="0" y="0"/>
                </a:moveTo>
                <a:lnTo>
                  <a:pt x="18288000" y="0"/>
                </a:lnTo>
                <a:lnTo>
                  <a:pt x="18288000" y="6515100"/>
                </a:lnTo>
                <a:lnTo>
                  <a:pt x="0" y="651510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 person working on their computer"/>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sp>
        <p:nvSpPr>
          <p:cNvPr name="TextBox 3" id="3"/>
          <p:cNvSpPr txBox="true"/>
          <p:nvPr/>
        </p:nvSpPr>
        <p:spPr>
          <a:xfrm rot="0">
            <a:off x="8097063" y="1728787"/>
            <a:ext cx="9162237" cy="6781800"/>
          </a:xfrm>
          <a:prstGeom prst="rect">
            <a:avLst/>
          </a:prstGeom>
        </p:spPr>
        <p:txBody>
          <a:bodyPr anchor="t" rtlCol="false" tIns="0" lIns="0" bIns="0" rIns="0">
            <a:spAutoFit/>
          </a:bodyPr>
          <a:lstStyle/>
          <a:p>
            <a:pPr algn="l" marL="647697" indent="-323848" lvl="1">
              <a:lnSpc>
                <a:spcPts val="4199"/>
              </a:lnSpc>
              <a:buFont typeface="Arial"/>
              <a:buChar char="•"/>
            </a:pPr>
            <a:r>
              <a:rPr lang="en-US" b="true" sz="2999">
                <a:solidFill>
                  <a:srgbClr val="2B4B82"/>
                </a:solidFill>
                <a:latin typeface="Clear Sans Regular Bold"/>
                <a:ea typeface="Clear Sans Regular Bold"/>
                <a:cs typeface="Clear Sans Regular Bold"/>
                <a:sym typeface="Clear Sans Regular Bold"/>
              </a:rPr>
              <a:t>Chăm sóc sứ</a:t>
            </a:r>
            <a:r>
              <a:rPr lang="en-US" b="true" sz="2999">
                <a:solidFill>
                  <a:srgbClr val="2B4B82"/>
                </a:solidFill>
                <a:latin typeface="Clear Sans Regular Bold"/>
                <a:ea typeface="Clear Sans Regular Bold"/>
                <a:cs typeface="Clear Sans Regular Bold"/>
                <a:sym typeface="Clear Sans Regular Bold"/>
              </a:rPr>
              <a:t>c khỏe</a:t>
            </a:r>
            <a:r>
              <a:rPr lang="en-US" sz="2999">
                <a:solidFill>
                  <a:srgbClr val="2B4B82"/>
                </a:solidFill>
                <a:latin typeface="Clear Sans Regular"/>
                <a:ea typeface="Clear Sans Regular"/>
                <a:cs typeface="Clear Sans Regular"/>
                <a:sym typeface="Clear Sans Regular"/>
              </a:rPr>
              <a:t>: </a:t>
            </a:r>
            <a:r>
              <a:rPr lang="en-US" sz="2999">
                <a:solidFill>
                  <a:srgbClr val="2B4B82"/>
                </a:solidFill>
                <a:latin typeface="Clear Sans Regular"/>
                <a:ea typeface="Clear Sans Regular"/>
                <a:cs typeface="Clear Sans Regular"/>
                <a:sym typeface="Clear Sans Regular"/>
                <a:hlinkClick r:id="rId3" tooltip="https://builtin.com/articles/big-data-in-healthcare"/>
              </a:rPr>
              <a:t>Các nhà nghiên cứu chăm sóc sức khỏe</a:t>
            </a:r>
            <a:r>
              <a:rPr lang="en-US" sz="2999">
                <a:solidFill>
                  <a:srgbClr val="2B4B82"/>
                </a:solidFill>
                <a:latin typeface="Clear Sans Regular"/>
                <a:ea typeface="Clear Sans Regular"/>
                <a:cs typeface="Clear Sans Regular"/>
                <a:sym typeface="Clear Sans Regular"/>
              </a:rPr>
              <a:t> có thể sử dụng phân tích cụm để nhóm bệnh nhân lại với nhau cho các thử nghiệm lâm sàng. Phân tích cụm cũng hữu ích để xác định những bệnh nhân có hành vi và triệu chứng tương tự, cải thiện chẩn đoán và kế hoạch điều trị. </a:t>
            </a:r>
          </a:p>
          <a:p>
            <a:pPr algn="l" marL="647697" indent="-323848" lvl="1">
              <a:lnSpc>
                <a:spcPts val="4199"/>
              </a:lnSpc>
              <a:buFont typeface="Arial"/>
              <a:buChar char="•"/>
            </a:pPr>
            <a:r>
              <a:rPr lang="en-US" b="true" sz="2999">
                <a:solidFill>
                  <a:srgbClr val="2B4B82"/>
                </a:solidFill>
                <a:latin typeface="Clear Sans Regular Bold"/>
                <a:ea typeface="Clear Sans Regular Bold"/>
                <a:cs typeface="Clear Sans Regular Bold"/>
                <a:sym typeface="Clear Sans Regular Bold"/>
              </a:rPr>
              <a:t>Tài chính</a:t>
            </a:r>
            <a:r>
              <a:rPr lang="en-US" sz="2999">
                <a:solidFill>
                  <a:srgbClr val="2B4B82"/>
                </a:solidFill>
                <a:latin typeface="Clear Sans Regular"/>
                <a:ea typeface="Clear Sans Regular"/>
                <a:cs typeface="Clear Sans Regular"/>
                <a:sym typeface="Clear Sans Regular"/>
              </a:rPr>
              <a:t>: </a:t>
            </a:r>
            <a:r>
              <a:rPr lang="en-US" sz="2999">
                <a:solidFill>
                  <a:srgbClr val="2B4B82"/>
                </a:solidFill>
                <a:latin typeface="Clear Sans Regular"/>
                <a:ea typeface="Clear Sans Regular"/>
                <a:cs typeface="Clear Sans Regular"/>
                <a:sym typeface="Clear Sans Regular"/>
                <a:hlinkClick r:id="rId4" tooltip="https://builtin.com/articles/big-data-finance-banking-applications"/>
              </a:rPr>
              <a:t>Các tổ chức tài chính</a:t>
            </a:r>
            <a:r>
              <a:rPr lang="en-US" sz="2999">
                <a:solidFill>
                  <a:srgbClr val="2B4B82"/>
                </a:solidFill>
                <a:latin typeface="Clear Sans Regular"/>
                <a:ea typeface="Clear Sans Regular"/>
                <a:cs typeface="Clear Sans Regular"/>
                <a:sym typeface="Clear Sans Regular"/>
              </a:rPr>
              <a:t> có thể sử dụng phân tích cụm để phân loại khách hàng theo </a:t>
            </a:r>
            <a:r>
              <a:rPr lang="en-US" sz="2999">
                <a:solidFill>
                  <a:srgbClr val="2B4B82"/>
                </a:solidFill>
                <a:latin typeface="Clear Sans Regular"/>
                <a:ea typeface="Clear Sans Regular"/>
                <a:cs typeface="Clear Sans Regular"/>
                <a:sym typeface="Clear Sans Regular"/>
                <a:hlinkClick r:id="rId5" tooltip="https://builtin.com/data-science/finance-data-science"/>
              </a:rPr>
              <a:t>mức độ rủi ro</a:t>
            </a:r>
            <a:r>
              <a:rPr lang="en-US" sz="2999">
                <a:solidFill>
                  <a:srgbClr val="2B4B82"/>
                </a:solidFill>
                <a:latin typeface="Clear Sans Regular"/>
                <a:ea typeface="Clear Sans Regular"/>
                <a:cs typeface="Clear Sans Regular"/>
                <a:sym typeface="Clear Sans Regular"/>
              </a:rPr>
              <a:t> dựa trên các yếu tố như nợ, điểm tín dụng và số dư ngân hàng. Sau đó, họ có thể đưa yếu tố này vào quyết định của mình khi phê duyệt các khoản vay và bảo hiểm cho cá nhân. </a:t>
            </a:r>
          </a:p>
        </p:txBody>
      </p:sp>
    </p:spTree>
  </p:cSld>
  <p:clrMapOvr>
    <a:masterClrMapping/>
  </p:clrMapOvr>
</p:sld>
</file>

<file path=ppt/slides/slide14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80227"/>
            <a:ext cx="9315073" cy="1707520"/>
          </a:xfrm>
          <a:prstGeom prst="rect">
            <a:avLst/>
          </a:prstGeom>
        </p:spPr>
        <p:txBody>
          <a:bodyPr anchor="t" rtlCol="false" tIns="0" lIns="0" bIns="0" rIns="0">
            <a:spAutoFit/>
          </a:bodyPr>
          <a:lstStyle/>
          <a:p>
            <a:pPr algn="l">
              <a:lnSpc>
                <a:spcPts val="6580"/>
              </a:lnSpc>
            </a:pPr>
            <a:r>
              <a:rPr lang="en-US" sz="7000" spc="-77">
                <a:solidFill>
                  <a:srgbClr val="2B4B82"/>
                </a:solidFill>
                <a:latin typeface="Clear Sans Bold"/>
                <a:ea typeface="Clear Sans Bold"/>
                <a:cs typeface="Clear Sans Bold"/>
                <a:sym typeface="Clear Sans Bold"/>
              </a:rPr>
              <a:t>Nguyên lí hoạt động Hierarchical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1.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2804010" y="3798744"/>
            <a:ext cx="2530900" cy="28575"/>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6235623" y="3798744"/>
            <a:ext cx="2362771" cy="28575"/>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9499106" y="3798744"/>
            <a:ext cx="2657273" cy="28575"/>
          </a:xfrm>
          <a:prstGeom prst="line">
            <a:avLst/>
          </a:prstGeom>
          <a:ln cap="flat" w="28575">
            <a:solidFill>
              <a:srgbClr val="31356E"/>
            </a:solidFill>
            <a:prstDash val="solid"/>
            <a:headEnd type="none" len="sm" w="sm"/>
            <a:tailEnd type="none" len="sm" w="sm"/>
          </a:ln>
        </p:spPr>
      </p:sp>
      <p:sp>
        <p:nvSpPr>
          <p:cNvPr name="AutoShape 5" id="5">
            <a:extLst>
              <a:ext uri="{C183D7F6-B498-43B3-948B-1728B52AA6E4}">
                <adec:decorative xmlns:adec="http://schemas.microsoft.com/office/drawing/2017/decorative" val="1"/>
              </a:ext>
            </a:extLst>
          </p:cNvPr>
          <p:cNvSpPr/>
          <p:nvPr/>
        </p:nvSpPr>
        <p:spPr>
          <a:xfrm>
            <a:off x="13057092" y="3798744"/>
            <a:ext cx="2426898" cy="28575"/>
          </a:xfrm>
          <a:prstGeom prst="line">
            <a:avLst/>
          </a:prstGeom>
          <a:ln cap="flat" w="28575">
            <a:solidFill>
              <a:srgbClr val="31356E"/>
            </a:solidFill>
            <a:prstDash val="solid"/>
            <a:headEnd type="none" len="sm" w="sm"/>
            <a:tailEnd type="none" len="sm" w="sm"/>
          </a:ln>
        </p:spPr>
      </p:sp>
      <p:grpSp>
        <p:nvGrpSpPr>
          <p:cNvPr name="Group 6" id="6"/>
          <p:cNvGrpSpPr/>
          <p:nvPr/>
        </p:nvGrpSpPr>
        <p:grpSpPr>
          <a:xfrm rot="0">
            <a:off x="1903298" y="3371020"/>
            <a:ext cx="900712" cy="884024"/>
            <a:chOff x="0" y="0"/>
            <a:chExt cx="825825" cy="810524"/>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8" id="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9" id="9"/>
          <p:cNvGrpSpPr/>
          <p:nvPr/>
        </p:nvGrpSpPr>
        <p:grpSpPr>
          <a:xfrm rot="0">
            <a:off x="5298471" y="3371020"/>
            <a:ext cx="900712" cy="884024"/>
            <a:chOff x="0" y="0"/>
            <a:chExt cx="825825" cy="810524"/>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1" id="1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2" id="12"/>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Thuật</a:t>
            </a:r>
            <a:r>
              <a:rPr lang="en-US" b="true" sz="6399">
                <a:solidFill>
                  <a:srgbClr val="2B4B82"/>
                </a:solidFill>
                <a:latin typeface="Clear Sans Bold"/>
                <a:ea typeface="Clear Sans Bold"/>
                <a:cs typeface="Clear Sans Bold"/>
                <a:sym typeface="Clear Sans Bold"/>
              </a:rPr>
              <a:t> toán Agglomerative (từ dưới lên)</a:t>
            </a:r>
          </a:p>
        </p:txBody>
      </p:sp>
      <p:grpSp>
        <p:nvGrpSpPr>
          <p:cNvPr name="Group 13" id="13"/>
          <p:cNvGrpSpPr/>
          <p:nvPr/>
        </p:nvGrpSpPr>
        <p:grpSpPr>
          <a:xfrm rot="0">
            <a:off x="4547992" y="4410627"/>
            <a:ext cx="2401669" cy="3235288"/>
            <a:chOff x="0" y="0"/>
            <a:chExt cx="3202226" cy="4313717"/>
          </a:xfrm>
        </p:grpSpPr>
        <p:sp>
          <p:nvSpPr>
            <p:cNvPr name="TextBox 14" id="14"/>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5" id="15"/>
            <p:cNvSpPr txBox="true"/>
            <p:nvPr/>
          </p:nvSpPr>
          <p:spPr>
            <a:xfrm rot="0">
              <a:off x="0" y="2365283"/>
              <a:ext cx="3202226" cy="1948433"/>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Tí</a:t>
              </a:r>
              <a:r>
                <a:rPr lang="en-US" sz="2100">
                  <a:solidFill>
                    <a:srgbClr val="2B4B82"/>
                  </a:solidFill>
                  <a:latin typeface="Clear Sans Regular"/>
                  <a:ea typeface="Clear Sans Regular"/>
                  <a:cs typeface="Clear Sans Regular"/>
                  <a:sym typeface="Clear Sans Regular"/>
                </a:rPr>
                <a:t>nh khoảng cách giữa tất cả các cụm theo một trong các phương pháp trên.</a:t>
              </a:r>
            </a:p>
          </p:txBody>
        </p:sp>
        <p:sp>
          <p:nvSpPr>
            <p:cNvPr name="TextBox 16" id="16"/>
            <p:cNvSpPr txBox="true"/>
            <p:nvPr/>
          </p:nvSpPr>
          <p:spPr>
            <a:xfrm rot="0">
              <a:off x="0" y="925271"/>
              <a:ext cx="3202226"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Tí</a:t>
              </a:r>
              <a:r>
                <a:rPr lang="en-US" b="true" sz="2400">
                  <a:solidFill>
                    <a:srgbClr val="2B4B82"/>
                  </a:solidFill>
                  <a:latin typeface="Clear Sans Regular Bold"/>
                  <a:ea typeface="Clear Sans Regular Bold"/>
                  <a:cs typeface="Clear Sans Regular Bold"/>
                  <a:sym typeface="Clear Sans Regular Bold"/>
                </a:rPr>
                <a:t>nh khoảng cách:</a:t>
              </a:r>
            </a:p>
          </p:txBody>
        </p:sp>
      </p:grpSp>
      <p:grpSp>
        <p:nvGrpSpPr>
          <p:cNvPr name="Group 17" id="17"/>
          <p:cNvGrpSpPr/>
          <p:nvPr/>
        </p:nvGrpSpPr>
        <p:grpSpPr>
          <a:xfrm rot="0">
            <a:off x="1123950" y="4410627"/>
            <a:ext cx="2459408" cy="2079127"/>
            <a:chOff x="0" y="0"/>
            <a:chExt cx="3279211" cy="2772170"/>
          </a:xfrm>
        </p:grpSpPr>
        <p:sp>
          <p:nvSpPr>
            <p:cNvPr name="TextBox 18" id="18"/>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9" id="19"/>
            <p:cNvSpPr txBox="true"/>
            <p:nvPr/>
          </p:nvSpPr>
          <p:spPr>
            <a:xfrm rot="0">
              <a:off x="0" y="1809700"/>
              <a:ext cx="3279211" cy="962469"/>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Mỗi</a:t>
              </a:r>
              <a:r>
                <a:rPr lang="en-US" sz="2100">
                  <a:solidFill>
                    <a:srgbClr val="2B4B82"/>
                  </a:solidFill>
                  <a:latin typeface="Clear Sans Regular"/>
                  <a:ea typeface="Clear Sans Regular"/>
                  <a:cs typeface="Clear Sans Regular"/>
                  <a:sym typeface="Clear Sans Regular"/>
                </a:rPr>
                <a:t> điểm dữ liệu là một cụm riêng biệt.</a:t>
              </a:r>
            </a:p>
          </p:txBody>
        </p:sp>
        <p:sp>
          <p:nvSpPr>
            <p:cNvPr name="TextBox 20" id="20"/>
            <p:cNvSpPr txBox="true"/>
            <p:nvPr/>
          </p:nvSpPr>
          <p:spPr>
            <a:xfrm rot="0">
              <a:off x="0" y="919681"/>
              <a:ext cx="3279211"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Khở</a:t>
              </a:r>
              <a:r>
                <a:rPr lang="en-US" b="true" sz="2400">
                  <a:solidFill>
                    <a:srgbClr val="2B4B82"/>
                  </a:solidFill>
                  <a:latin typeface="Clear Sans Regular Bold"/>
                  <a:ea typeface="Clear Sans Regular Bold"/>
                  <a:cs typeface="Clear Sans Regular Bold"/>
                  <a:sym typeface="Clear Sans Regular Bold"/>
                </a:rPr>
                <a:t>i tạo:</a:t>
              </a:r>
            </a:p>
          </p:txBody>
        </p:sp>
      </p:grpSp>
      <p:grpSp>
        <p:nvGrpSpPr>
          <p:cNvPr name="Group 21" id="21"/>
          <p:cNvGrpSpPr/>
          <p:nvPr/>
        </p:nvGrpSpPr>
        <p:grpSpPr>
          <a:xfrm rot="0">
            <a:off x="7914296" y="4416496"/>
            <a:ext cx="2459408" cy="3235288"/>
            <a:chOff x="0" y="0"/>
            <a:chExt cx="3279211" cy="4313717"/>
          </a:xfrm>
        </p:grpSpPr>
        <p:sp>
          <p:nvSpPr>
            <p:cNvPr name="TextBox 22" id="22"/>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3" id="23"/>
            <p:cNvSpPr txBox="true"/>
            <p:nvPr/>
          </p:nvSpPr>
          <p:spPr>
            <a:xfrm rot="0">
              <a:off x="0" y="2365283"/>
              <a:ext cx="3279211" cy="1948433"/>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Gộp</a:t>
              </a:r>
              <a:r>
                <a:rPr lang="en-US" sz="2100">
                  <a:solidFill>
                    <a:srgbClr val="2B4B82"/>
                  </a:solidFill>
                  <a:latin typeface="Clear Sans Regular"/>
                  <a:ea typeface="Clear Sans Regular"/>
                  <a:cs typeface="Clear Sans Regular"/>
                  <a:sym typeface="Clear Sans Regular"/>
                </a:rPr>
                <a:t> hai cụm có khoảng cách nhỏ nhất thành một cụm mới.</a:t>
              </a:r>
            </a:p>
          </p:txBody>
        </p:sp>
        <p:sp>
          <p:nvSpPr>
            <p:cNvPr name="TextBox 24" id="24"/>
            <p:cNvSpPr txBox="true"/>
            <p:nvPr/>
          </p:nvSpPr>
          <p:spPr>
            <a:xfrm rot="0">
              <a:off x="0" y="92527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Gộp</a:t>
              </a:r>
              <a:r>
                <a:rPr lang="en-US" b="true" sz="2400">
                  <a:solidFill>
                    <a:srgbClr val="2B4B82"/>
                  </a:solidFill>
                  <a:latin typeface="Clear Sans Regular Bold"/>
                  <a:ea typeface="Clear Sans Regular Bold"/>
                  <a:cs typeface="Clear Sans Regular Bold"/>
                  <a:sym typeface="Clear Sans Regular Bold"/>
                </a:rPr>
                <a:t> cụm gần nhất:</a:t>
              </a:r>
            </a:p>
          </p:txBody>
        </p:sp>
      </p:grpSp>
      <p:grpSp>
        <p:nvGrpSpPr>
          <p:cNvPr name="Group 25" id="25"/>
          <p:cNvGrpSpPr/>
          <p:nvPr/>
        </p:nvGrpSpPr>
        <p:grpSpPr>
          <a:xfrm rot="0">
            <a:off x="11198856" y="4416496"/>
            <a:ext cx="2680634" cy="2865551"/>
            <a:chOff x="0" y="0"/>
            <a:chExt cx="3574179" cy="3820735"/>
          </a:xfrm>
        </p:grpSpPr>
        <p:sp>
          <p:nvSpPr>
            <p:cNvPr name="TextBox 26" id="26"/>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7" id="27"/>
            <p:cNvSpPr txBox="true"/>
            <p:nvPr/>
          </p:nvSpPr>
          <p:spPr>
            <a:xfrm rot="0">
              <a:off x="0" y="2365283"/>
              <a:ext cx="3574179" cy="1455451"/>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Tín</a:t>
              </a:r>
              <a:r>
                <a:rPr lang="en-US" sz="2100">
                  <a:solidFill>
                    <a:srgbClr val="2B4B82"/>
                  </a:solidFill>
                  <a:latin typeface="Clear Sans Regular"/>
                  <a:ea typeface="Clear Sans Regular"/>
                  <a:cs typeface="Clear Sans Regular"/>
                  <a:sym typeface="Clear Sans Regular"/>
                </a:rPr>
                <a:t>h lại khoảng cách giữa cụm mới và các cụm còn lại.</a:t>
              </a:r>
            </a:p>
          </p:txBody>
        </p:sp>
        <p:sp>
          <p:nvSpPr>
            <p:cNvPr name="TextBox 28" id="28"/>
            <p:cNvSpPr txBox="true"/>
            <p:nvPr/>
          </p:nvSpPr>
          <p:spPr>
            <a:xfrm rot="0">
              <a:off x="0" y="925271"/>
              <a:ext cx="3574179"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Cập</a:t>
              </a:r>
              <a:r>
                <a:rPr lang="en-US" b="true" sz="2400">
                  <a:solidFill>
                    <a:srgbClr val="2B4B82"/>
                  </a:solidFill>
                  <a:latin typeface="Clear Sans Regular Bold"/>
                  <a:ea typeface="Clear Sans Regular Bold"/>
                  <a:cs typeface="Clear Sans Regular Bold"/>
                  <a:sym typeface="Clear Sans Regular Bold"/>
                </a:rPr>
                <a:t> nhật khoảng cách:</a:t>
              </a:r>
            </a:p>
          </p:txBody>
        </p:sp>
      </p:grpSp>
      <p:grpSp>
        <p:nvGrpSpPr>
          <p:cNvPr name="Group 29" id="29"/>
          <p:cNvGrpSpPr/>
          <p:nvPr/>
        </p:nvGrpSpPr>
        <p:grpSpPr>
          <a:xfrm rot="0">
            <a:off x="14521558" y="4410627"/>
            <a:ext cx="2825576" cy="2812731"/>
            <a:chOff x="0" y="0"/>
            <a:chExt cx="3767435" cy="3750309"/>
          </a:xfrm>
        </p:grpSpPr>
        <p:sp>
          <p:nvSpPr>
            <p:cNvPr name="TextBox 30" id="30"/>
            <p:cNvSpPr txBox="true"/>
            <p:nvPr/>
          </p:nvSpPr>
          <p:spPr>
            <a:xfrm rot="0">
              <a:off x="0" y="-57150"/>
              <a:ext cx="3767435"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31" id="31"/>
            <p:cNvSpPr txBox="true"/>
            <p:nvPr/>
          </p:nvSpPr>
          <p:spPr>
            <a:xfrm rot="0">
              <a:off x="0" y="1801875"/>
              <a:ext cx="3767435" cy="1948433"/>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Tiếp </a:t>
              </a:r>
              <a:r>
                <a:rPr lang="en-US" sz="2100">
                  <a:solidFill>
                    <a:srgbClr val="2B4B82"/>
                  </a:solidFill>
                  <a:latin typeface="Clear Sans Regular"/>
                  <a:ea typeface="Clear Sans Regular"/>
                  <a:cs typeface="Clear Sans Regular"/>
                  <a:sym typeface="Clear Sans Regular"/>
                </a:rPr>
                <a:t>tục gộp cụm cho đến khi còn lại một cụm duy nhất hoặc đạt số cụm mong muốn.</a:t>
              </a:r>
            </a:p>
          </p:txBody>
        </p:sp>
        <p:sp>
          <p:nvSpPr>
            <p:cNvPr name="TextBox 32" id="32"/>
            <p:cNvSpPr txBox="true"/>
            <p:nvPr/>
          </p:nvSpPr>
          <p:spPr>
            <a:xfrm rot="0">
              <a:off x="0" y="925271"/>
              <a:ext cx="3767435"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Lặ</a:t>
              </a:r>
              <a:r>
                <a:rPr lang="en-US" b="true" sz="2400">
                  <a:solidFill>
                    <a:srgbClr val="2B4B82"/>
                  </a:solidFill>
                  <a:latin typeface="Clear Sans Regular Bold"/>
                  <a:ea typeface="Clear Sans Regular Bold"/>
                  <a:cs typeface="Clear Sans Regular Bold"/>
                  <a:sym typeface="Clear Sans Regular Bold"/>
                </a:rPr>
                <a:t>p lại:</a:t>
              </a:r>
            </a:p>
          </p:txBody>
        </p:sp>
      </p:grpSp>
      <p:grpSp>
        <p:nvGrpSpPr>
          <p:cNvPr name="Group 33" id="33"/>
          <p:cNvGrpSpPr/>
          <p:nvPr/>
        </p:nvGrpSpPr>
        <p:grpSpPr>
          <a:xfrm rot="0">
            <a:off x="8693644" y="3371020"/>
            <a:ext cx="900712" cy="884024"/>
            <a:chOff x="0" y="0"/>
            <a:chExt cx="825825" cy="810524"/>
          </a:xfrm>
        </p:grpSpPr>
        <p:sp>
          <p:nvSpPr>
            <p:cNvPr name="Freeform 34" id="34">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5" id="35"/>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6" id="36"/>
          <p:cNvGrpSpPr/>
          <p:nvPr/>
        </p:nvGrpSpPr>
        <p:grpSpPr>
          <a:xfrm rot="0">
            <a:off x="12088817" y="3371020"/>
            <a:ext cx="900712" cy="884024"/>
            <a:chOff x="0" y="0"/>
            <a:chExt cx="825825" cy="810524"/>
          </a:xfrm>
        </p:grpSpPr>
        <p:sp>
          <p:nvSpPr>
            <p:cNvPr name="Freeform 37" id="37">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8" id="3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grpSp>
        <p:nvGrpSpPr>
          <p:cNvPr name="Group 39" id="39"/>
          <p:cNvGrpSpPr/>
          <p:nvPr/>
        </p:nvGrpSpPr>
        <p:grpSpPr>
          <a:xfrm rot="0">
            <a:off x="15483990" y="3371020"/>
            <a:ext cx="900712" cy="884024"/>
            <a:chOff x="0" y="0"/>
            <a:chExt cx="825825" cy="810524"/>
          </a:xfrm>
        </p:grpSpPr>
        <p:sp>
          <p:nvSpPr>
            <p:cNvPr name="Freeform 40" id="40">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41" id="4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5</a:t>
              </a:r>
            </a:p>
          </p:txBody>
        </p:sp>
      </p:grpSp>
    </p:spTree>
  </p:cSld>
  <p:clrMapOvr>
    <a:masterClrMapping/>
  </p:clrMapOvr>
</p:sld>
</file>

<file path=ppt/slides/slide142.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4446290" y="3490356"/>
            <a:ext cx="249446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841463" y="3490356"/>
            <a:ext cx="2494461" cy="0"/>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11236636" y="3490356"/>
            <a:ext cx="2494461" cy="0"/>
          </a:xfrm>
          <a:prstGeom prst="line">
            <a:avLst/>
          </a:prstGeom>
          <a:ln cap="flat" w="28575">
            <a:solidFill>
              <a:srgbClr val="31356E"/>
            </a:solidFill>
            <a:prstDash val="solid"/>
            <a:headEnd type="none" len="sm" w="sm"/>
            <a:tailEnd type="none" len="sm" w="sm"/>
          </a:ln>
        </p:spPr>
      </p:sp>
      <p:grpSp>
        <p:nvGrpSpPr>
          <p:cNvPr name="Group 5" id="5"/>
          <p:cNvGrpSpPr/>
          <p:nvPr/>
        </p:nvGrpSpPr>
        <p:grpSpPr>
          <a:xfrm rot="0">
            <a:off x="3545578" y="3048344"/>
            <a:ext cx="900712" cy="884024"/>
            <a:chOff x="0" y="0"/>
            <a:chExt cx="825825" cy="81052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7" id="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8" id="8"/>
          <p:cNvGrpSpPr/>
          <p:nvPr/>
        </p:nvGrpSpPr>
        <p:grpSpPr>
          <a:xfrm rot="0">
            <a:off x="6940751" y="3048344"/>
            <a:ext cx="900712" cy="884024"/>
            <a:chOff x="0" y="0"/>
            <a:chExt cx="825825" cy="810524"/>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0" id="1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1" id="11"/>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Thuật</a:t>
            </a:r>
            <a:r>
              <a:rPr lang="en-US" b="true" sz="6399">
                <a:solidFill>
                  <a:srgbClr val="2B4B82"/>
                </a:solidFill>
                <a:latin typeface="Clear Sans Bold"/>
                <a:ea typeface="Clear Sans Bold"/>
                <a:cs typeface="Clear Sans Bold"/>
                <a:sym typeface="Clear Sans Bold"/>
              </a:rPr>
              <a:t> toán Divisive (từ trên xuống)</a:t>
            </a:r>
          </a:p>
        </p:txBody>
      </p:sp>
      <p:grpSp>
        <p:nvGrpSpPr>
          <p:cNvPr name="Group 12" id="12"/>
          <p:cNvGrpSpPr/>
          <p:nvPr/>
        </p:nvGrpSpPr>
        <p:grpSpPr>
          <a:xfrm rot="0">
            <a:off x="6190272" y="4087951"/>
            <a:ext cx="2401669" cy="6193180"/>
            <a:chOff x="0" y="0"/>
            <a:chExt cx="3202226" cy="8257573"/>
          </a:xfrm>
        </p:grpSpPr>
        <p:sp>
          <p:nvSpPr>
            <p:cNvPr name="TextBox 13" id="13"/>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4" id="14"/>
            <p:cNvSpPr txBox="true"/>
            <p:nvPr/>
          </p:nvSpPr>
          <p:spPr>
            <a:xfrm rot="0">
              <a:off x="0" y="2365283"/>
              <a:ext cx="3202226" cy="5892290"/>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Các</a:t>
              </a:r>
              <a:r>
                <a:rPr lang="en-US" sz="2100">
                  <a:solidFill>
                    <a:srgbClr val="2B4B82"/>
                  </a:solidFill>
                  <a:latin typeface="Clear Sans Regular"/>
                  <a:ea typeface="Clear Sans Regular"/>
                  <a:cs typeface="Clear Sans Regular"/>
                  <a:sym typeface="Clear Sans Regular"/>
                </a:rPr>
                <a:t> phương pháp phổ biến:</a:t>
              </a:r>
            </a:p>
            <a:p>
              <a:pPr algn="ctr">
                <a:lnSpc>
                  <a:spcPts val="2940"/>
                </a:lnSpc>
              </a:pPr>
              <a:r>
                <a:rPr lang="en-US" sz="2100">
                  <a:solidFill>
                    <a:srgbClr val="2B4B82"/>
                  </a:solidFill>
                  <a:latin typeface="Clear Sans Regular"/>
                  <a:ea typeface="Clear Sans Regular"/>
                  <a:cs typeface="Clear Sans Regular"/>
                  <a:sym typeface="Clear Sans Regular"/>
                </a:rPr>
                <a:t>K-Means (với k=2): Chia cụm thành hai tập hợp có độ tương đồng lớn nhất.</a:t>
              </a:r>
            </a:p>
            <a:p>
              <a:pPr algn="ctr">
                <a:lnSpc>
                  <a:spcPts val="2940"/>
                </a:lnSpc>
              </a:pPr>
              <a:r>
                <a:rPr lang="en-US" sz="2100">
                  <a:solidFill>
                    <a:srgbClr val="2B4B82"/>
                  </a:solidFill>
                  <a:latin typeface="Clear Sans Regular"/>
                  <a:ea typeface="Clear Sans Regular"/>
                  <a:cs typeface="Clear Sans Regular"/>
                  <a:sym typeface="Clear Sans Regular"/>
                </a:rPr>
                <a:t>Spectral Clustering: Tách dựa trên ma trận kề của đồ thị biểu diễn dữ liệu.</a:t>
              </a:r>
            </a:p>
            <a:p>
              <a:pPr algn="ctr">
                <a:lnSpc>
                  <a:spcPts val="2940"/>
                </a:lnSpc>
              </a:pPr>
            </a:p>
          </p:txBody>
        </p:sp>
        <p:sp>
          <p:nvSpPr>
            <p:cNvPr name="TextBox 15" id="15"/>
            <p:cNvSpPr txBox="true"/>
            <p:nvPr/>
          </p:nvSpPr>
          <p:spPr>
            <a:xfrm rot="0">
              <a:off x="0" y="925271"/>
              <a:ext cx="3202226"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Phân</a:t>
              </a:r>
              <a:r>
                <a:rPr lang="en-US" b="true" sz="2400">
                  <a:solidFill>
                    <a:srgbClr val="2B4B82"/>
                  </a:solidFill>
                  <a:latin typeface="Clear Sans Regular Bold"/>
                  <a:ea typeface="Clear Sans Regular Bold"/>
                  <a:cs typeface="Clear Sans Regular Bold"/>
                  <a:sym typeface="Clear Sans Regular Bold"/>
                </a:rPr>
                <a:t> cụm lớn nhất:</a:t>
              </a:r>
            </a:p>
          </p:txBody>
        </p:sp>
      </p:grpSp>
      <p:grpSp>
        <p:nvGrpSpPr>
          <p:cNvPr name="Group 16" id="16"/>
          <p:cNvGrpSpPr/>
          <p:nvPr/>
        </p:nvGrpSpPr>
        <p:grpSpPr>
          <a:xfrm rot="0">
            <a:off x="2766230" y="4087951"/>
            <a:ext cx="2459408" cy="2448864"/>
            <a:chOff x="0" y="0"/>
            <a:chExt cx="3279211" cy="3265152"/>
          </a:xfrm>
        </p:grpSpPr>
        <p:sp>
          <p:nvSpPr>
            <p:cNvPr name="TextBox 17" id="17"/>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8" id="18"/>
            <p:cNvSpPr txBox="true"/>
            <p:nvPr/>
          </p:nvSpPr>
          <p:spPr>
            <a:xfrm rot="0">
              <a:off x="0" y="1809700"/>
              <a:ext cx="3279211" cy="1455451"/>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Tấ</a:t>
              </a:r>
              <a:r>
                <a:rPr lang="en-US" sz="2100">
                  <a:solidFill>
                    <a:srgbClr val="2B4B82"/>
                  </a:solidFill>
                  <a:latin typeface="Clear Sans Regular"/>
                  <a:ea typeface="Clear Sans Regular"/>
                  <a:cs typeface="Clear Sans Regular"/>
                  <a:sym typeface="Clear Sans Regular"/>
                </a:rPr>
                <a:t>t cả các điểm dữ liệu thuộc về một cụm duy nhất.</a:t>
              </a:r>
            </a:p>
          </p:txBody>
        </p:sp>
        <p:sp>
          <p:nvSpPr>
            <p:cNvPr name="TextBox 19" id="19"/>
            <p:cNvSpPr txBox="true"/>
            <p:nvPr/>
          </p:nvSpPr>
          <p:spPr>
            <a:xfrm rot="0">
              <a:off x="0" y="919681"/>
              <a:ext cx="3279211"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 Khởi tạo:</a:t>
              </a:r>
            </a:p>
          </p:txBody>
        </p:sp>
      </p:grpSp>
      <p:grpSp>
        <p:nvGrpSpPr>
          <p:cNvPr name="Group 20" id="20"/>
          <p:cNvGrpSpPr/>
          <p:nvPr/>
        </p:nvGrpSpPr>
        <p:grpSpPr>
          <a:xfrm rot="0">
            <a:off x="9556576" y="4093820"/>
            <a:ext cx="2459408" cy="6193180"/>
            <a:chOff x="0" y="0"/>
            <a:chExt cx="3279211" cy="8257573"/>
          </a:xfrm>
        </p:grpSpPr>
        <p:sp>
          <p:nvSpPr>
            <p:cNvPr name="TextBox 21" id="21"/>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2" id="22"/>
            <p:cNvSpPr txBox="true"/>
            <p:nvPr/>
          </p:nvSpPr>
          <p:spPr>
            <a:xfrm rot="0">
              <a:off x="0" y="2365283"/>
              <a:ext cx="3279211" cy="5892290"/>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Tính</a:t>
              </a:r>
              <a:r>
                <a:rPr lang="en-US" sz="2100">
                  <a:solidFill>
                    <a:srgbClr val="2B4B82"/>
                  </a:solidFill>
                  <a:latin typeface="Clear Sans Regular"/>
                  <a:ea typeface="Clear Sans Regular"/>
                  <a:cs typeface="Clear Sans Regular"/>
                  <a:sym typeface="Clear Sans Regular"/>
                </a:rPr>
                <a:t> toán chỉ số đánh giá (ví dụ: Silhouette, Davies-Bouldin) để đảm bảo việc phân chia là hợp lý.</a:t>
              </a:r>
            </a:p>
            <a:p>
              <a:pPr algn="ctr">
                <a:lnSpc>
                  <a:spcPts val="2940"/>
                </a:lnSpc>
              </a:pPr>
              <a:r>
                <a:rPr lang="en-US" sz="2100">
                  <a:solidFill>
                    <a:srgbClr val="2B4B82"/>
                  </a:solidFill>
                  <a:latin typeface="Clear Sans Regular"/>
                  <a:ea typeface="Clear Sans Regular"/>
                  <a:cs typeface="Clear Sans Regular"/>
                  <a:sym typeface="Clear Sans Regular"/>
                </a:rPr>
                <a:t>Nếu phân chia không tốt, thử phương pháp khác hoặc không chia cụm đó nữa.</a:t>
              </a:r>
            </a:p>
            <a:p>
              <a:pPr algn="ctr">
                <a:lnSpc>
                  <a:spcPts val="2940"/>
                </a:lnSpc>
              </a:pPr>
            </a:p>
          </p:txBody>
        </p:sp>
        <p:sp>
          <p:nvSpPr>
            <p:cNvPr name="TextBox 23" id="23"/>
            <p:cNvSpPr txBox="true"/>
            <p:nvPr/>
          </p:nvSpPr>
          <p:spPr>
            <a:xfrm rot="0">
              <a:off x="0" y="92527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 Đá</a:t>
              </a:r>
              <a:r>
                <a:rPr lang="en-US" b="true" sz="2400">
                  <a:solidFill>
                    <a:srgbClr val="2B4B82"/>
                  </a:solidFill>
                  <a:latin typeface="Clear Sans Regular Bold"/>
                  <a:ea typeface="Clear Sans Regular Bold"/>
                  <a:cs typeface="Clear Sans Regular Bold"/>
                  <a:sym typeface="Clear Sans Regular Bold"/>
                </a:rPr>
                <a:t>nh giá chất lượng phân chia:</a:t>
              </a:r>
            </a:p>
          </p:txBody>
        </p:sp>
      </p:grpSp>
      <p:grpSp>
        <p:nvGrpSpPr>
          <p:cNvPr name="Group 24" id="24"/>
          <p:cNvGrpSpPr/>
          <p:nvPr/>
        </p:nvGrpSpPr>
        <p:grpSpPr>
          <a:xfrm rot="0">
            <a:off x="12841136" y="4093820"/>
            <a:ext cx="2680634" cy="5031151"/>
            <a:chOff x="0" y="0"/>
            <a:chExt cx="3574179" cy="6708201"/>
          </a:xfrm>
        </p:grpSpPr>
        <p:sp>
          <p:nvSpPr>
            <p:cNvPr name="TextBox 25" id="25"/>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6" id="26"/>
            <p:cNvSpPr txBox="true"/>
            <p:nvPr/>
          </p:nvSpPr>
          <p:spPr>
            <a:xfrm rot="0">
              <a:off x="0" y="1801875"/>
              <a:ext cx="3574179" cy="4906326"/>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Chọn cụm lớn nhất còn lại để tiếp tục chia nhỏ.</a:t>
              </a:r>
            </a:p>
            <a:p>
              <a:pPr algn="ctr">
                <a:lnSpc>
                  <a:spcPts val="2940"/>
                </a:lnSpc>
              </a:pPr>
              <a:r>
                <a:rPr lang="en-US" sz="2100">
                  <a:solidFill>
                    <a:srgbClr val="2B4B82"/>
                  </a:solidFill>
                  <a:latin typeface="Clear Sans Regular"/>
                  <a:ea typeface="Clear Sans Regular"/>
                  <a:cs typeface="Clear Sans Regular"/>
                  <a:sym typeface="Clear Sans Regular"/>
                </a:rPr>
                <a:t>Lặp lại quá trình cho đến khi:</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Số lượng cụm đạt yêu cầu.</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Mỗi điểm trở thành một cụm riêng biệt.</a:t>
              </a:r>
            </a:p>
          </p:txBody>
        </p:sp>
        <p:sp>
          <p:nvSpPr>
            <p:cNvPr name="TextBox 27" id="27"/>
            <p:cNvSpPr txBox="true"/>
            <p:nvPr/>
          </p:nvSpPr>
          <p:spPr>
            <a:xfrm rot="0">
              <a:off x="0" y="925271"/>
              <a:ext cx="3574179"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Lặp</a:t>
              </a:r>
              <a:r>
                <a:rPr lang="en-US" b="true" sz="2400">
                  <a:solidFill>
                    <a:srgbClr val="2B4B82"/>
                  </a:solidFill>
                  <a:latin typeface="Clear Sans Regular Bold"/>
                  <a:ea typeface="Clear Sans Regular Bold"/>
                  <a:cs typeface="Clear Sans Regular Bold"/>
                  <a:sym typeface="Clear Sans Regular Bold"/>
                </a:rPr>
                <a:t> lại:</a:t>
              </a:r>
            </a:p>
          </p:txBody>
        </p:sp>
      </p:grpSp>
      <p:grpSp>
        <p:nvGrpSpPr>
          <p:cNvPr name="Group 28" id="28"/>
          <p:cNvGrpSpPr/>
          <p:nvPr/>
        </p:nvGrpSpPr>
        <p:grpSpPr>
          <a:xfrm rot="0">
            <a:off x="10335924" y="3048344"/>
            <a:ext cx="900712" cy="884024"/>
            <a:chOff x="0" y="0"/>
            <a:chExt cx="825825" cy="810524"/>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0" id="3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1" id="31"/>
          <p:cNvGrpSpPr/>
          <p:nvPr/>
        </p:nvGrpSpPr>
        <p:grpSpPr>
          <a:xfrm rot="0">
            <a:off x="13731097" y="3048344"/>
            <a:ext cx="900712" cy="884024"/>
            <a:chOff x="0" y="0"/>
            <a:chExt cx="825825" cy="810524"/>
          </a:xfrm>
        </p:grpSpPr>
        <p:sp>
          <p:nvSpPr>
            <p:cNvPr name="Freeform 32" id="32">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3" id="33"/>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spTree>
  </p:cSld>
  <p:clrMapOvr>
    <a:masterClrMapping/>
  </p:clrMapOvr>
</p:sld>
</file>

<file path=ppt/slides/slide14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descr="an isometric lined bar graph"/>
          <p:cNvSpPr/>
          <p:nvPr/>
        </p:nvSpPr>
        <p:spPr>
          <a:xfrm flipH="false" flipV="false" rot="0">
            <a:off x="10183990" y="1951228"/>
            <a:ext cx="6338112" cy="6384545"/>
          </a:xfrm>
          <a:custGeom>
            <a:avLst/>
            <a:gdLst/>
            <a:ahLst/>
            <a:cxnLst/>
            <a:rect r="r" b="b" t="t" l="l"/>
            <a:pathLst>
              <a:path h="6384545" w="6338112">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905250"/>
            <a:ext cx="9976404" cy="2476500"/>
          </a:xfrm>
          <a:prstGeom prst="rect">
            <a:avLst/>
          </a:prstGeom>
        </p:spPr>
        <p:txBody>
          <a:bodyPr anchor="t" rtlCol="false" tIns="0" lIns="0" bIns="0" rIns="0">
            <a:spAutoFit/>
          </a:bodyPr>
          <a:lstStyle/>
          <a:p>
            <a:pPr algn="l">
              <a:lnSpc>
                <a:spcPts val="4920"/>
              </a:lnSpc>
            </a:pPr>
            <a:r>
              <a:rPr lang="en-US" sz="4100">
                <a:solidFill>
                  <a:srgbClr val="94DDDE"/>
                </a:solidFill>
                <a:latin typeface="Clear Sans Bold"/>
                <a:ea typeface="Clear Sans Bold"/>
                <a:cs typeface="Clear Sans Bold"/>
                <a:sym typeface="Clear Sans Bold"/>
              </a:rPr>
              <a:t>Trong khi </a:t>
            </a:r>
            <a:r>
              <a:rPr lang="en-US" sz="4100">
                <a:solidFill>
                  <a:srgbClr val="F7B4A7"/>
                </a:solidFill>
                <a:latin typeface="Clear Sans Bold"/>
                <a:ea typeface="Clear Sans Bold"/>
                <a:cs typeface="Clear Sans Bold"/>
                <a:sym typeface="Clear Sans Bold"/>
              </a:rPr>
              <a:t>Agglomerative</a:t>
            </a:r>
            <a:r>
              <a:rPr lang="en-US" sz="4100">
                <a:solidFill>
                  <a:srgbClr val="94DDDE"/>
                </a:solidFill>
                <a:latin typeface="Clear Sans Bold"/>
                <a:ea typeface="Clear Sans Bold"/>
                <a:cs typeface="Clear Sans Bold"/>
                <a:sym typeface="Clear Sans Bold"/>
              </a:rPr>
              <a:t> là p</a:t>
            </a:r>
            <a:r>
              <a:rPr lang="en-US" sz="4100">
                <a:solidFill>
                  <a:srgbClr val="94DDDE"/>
                </a:solidFill>
                <a:latin typeface="Clear Sans Bold"/>
                <a:ea typeface="Clear Sans Bold"/>
                <a:cs typeface="Clear Sans Bold"/>
                <a:sym typeface="Clear Sans Bold"/>
              </a:rPr>
              <a:t>hương pháp phổ</a:t>
            </a:r>
            <a:r>
              <a:rPr lang="en-US" sz="4100">
                <a:solidFill>
                  <a:srgbClr val="94DDDE"/>
                </a:solidFill>
                <a:latin typeface="Clear Sans Bold"/>
                <a:ea typeface="Clear Sans Bold"/>
                <a:cs typeface="Clear Sans Bold"/>
                <a:sym typeface="Clear Sans Bold"/>
              </a:rPr>
              <a:t> biến nhất do tính đơn giản, </a:t>
            </a:r>
            <a:r>
              <a:rPr lang="en-US" sz="4100">
                <a:solidFill>
                  <a:srgbClr val="F7B4A7"/>
                </a:solidFill>
                <a:latin typeface="Clear Sans Bold"/>
                <a:ea typeface="Clear Sans Bold"/>
                <a:cs typeface="Clear Sans Bold"/>
                <a:sym typeface="Clear Sans Bold"/>
              </a:rPr>
              <a:t>Divisive Clustering</a:t>
            </a:r>
            <a:r>
              <a:rPr lang="en-US" sz="4100">
                <a:solidFill>
                  <a:srgbClr val="94DDDE"/>
                </a:solidFill>
                <a:latin typeface="Clear Sans Bold"/>
                <a:ea typeface="Clear Sans Bold"/>
                <a:cs typeface="Clear Sans Bold"/>
                <a:sym typeface="Clear Sans Bold"/>
              </a:rPr>
              <a:t> ít được sử dụng hơn vì độ phức tạp tính toán cao.</a:t>
            </a:r>
          </a:p>
        </p:txBody>
      </p:sp>
    </p:spTree>
  </p:cSld>
  <p:clrMapOvr>
    <a:masterClrMapping/>
  </p:clrMapOvr>
</p:sld>
</file>

<file path=ppt/slides/slide14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8242167" y="3982532"/>
            <a:ext cx="9319119" cy="3619501"/>
          </a:xfrm>
          <a:prstGeom prst="rect">
            <a:avLst/>
          </a:prstGeom>
        </p:spPr>
        <p:txBody>
          <a:bodyPr anchor="t" rtlCol="false" tIns="0" lIns="0" bIns="0" rIns="0">
            <a:spAutoFit/>
          </a:bodyPr>
          <a:lstStyle/>
          <a:p>
            <a:pPr algn="l">
              <a:lnSpc>
                <a:spcPts val="4725"/>
              </a:lnSpc>
            </a:pPr>
            <a:r>
              <a:rPr lang="en-US" sz="4500" b="true">
                <a:solidFill>
                  <a:srgbClr val="F7B4A7"/>
                </a:solidFill>
                <a:latin typeface="Clear Sans Bold"/>
                <a:ea typeface="Clear Sans Bold"/>
                <a:cs typeface="Clear Sans Bold"/>
                <a:sym typeface="Clear Sans Bold"/>
              </a:rPr>
              <a:t>D</a:t>
            </a:r>
            <a:r>
              <a:rPr lang="en-US" sz="4500" b="true">
                <a:solidFill>
                  <a:srgbClr val="F7B4A7"/>
                </a:solidFill>
                <a:latin typeface="Clear Sans Bold"/>
                <a:ea typeface="Clear Sans Bold"/>
                <a:cs typeface="Clear Sans Bold"/>
                <a:sym typeface="Clear Sans Bold"/>
              </a:rPr>
              <a:t>endrogram</a:t>
            </a:r>
            <a:r>
              <a:rPr lang="en-US" sz="4500" b="true">
                <a:solidFill>
                  <a:srgbClr val="94DDDE"/>
                </a:solidFill>
                <a:latin typeface="Clear Sans Bold"/>
                <a:ea typeface="Clear Sans Bold"/>
                <a:cs typeface="Clear Sans Bold"/>
                <a:sym typeface="Clear Sans Bold"/>
              </a:rPr>
              <a:t> là một biểu đồ dạng cây được sử dụng để minh họa cách các điểm dữ liệu được nhóm lại với nhau trong quá trình phân cụm phân cấp (Hierarchical Clustering).</a:t>
            </a:r>
          </a:p>
        </p:txBody>
      </p:sp>
      <p:sp>
        <p:nvSpPr>
          <p:cNvPr name="Freeform 3" id="3" descr="an isometric lined phone"/>
          <p:cNvSpPr/>
          <p:nvPr/>
        </p:nvSpPr>
        <p:spPr>
          <a:xfrm flipH="false" flipV="false" rot="0">
            <a:off x="4610774" y="1441513"/>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briefcase"/>
          <p:cNvSpPr/>
          <p:nvPr/>
        </p:nvSpPr>
        <p:spPr>
          <a:xfrm flipH="false" flipV="false" rot="0">
            <a:off x="-2879313" y="5316566"/>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descr="an isometric lined pencil holder with pencils"/>
          <p:cNvSpPr/>
          <p:nvPr/>
        </p:nvSpPr>
        <p:spPr>
          <a:xfrm flipH="false" flipV="false" rot="0">
            <a:off x="6340312" y="-1788377"/>
            <a:ext cx="1491622" cy="3229890"/>
          </a:xfrm>
          <a:custGeom>
            <a:avLst/>
            <a:gdLst/>
            <a:ahLst/>
            <a:cxnLst/>
            <a:rect r="r" b="b" t="t" l="l"/>
            <a:pathLst>
              <a:path h="3229890" w="1491622">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descr="an isometric lined group of speech bubbles"/>
          <p:cNvSpPr/>
          <p:nvPr/>
        </p:nvSpPr>
        <p:spPr>
          <a:xfrm flipH="false" flipV="false" rot="0">
            <a:off x="8242167" y="-1536821"/>
            <a:ext cx="3748344" cy="3073642"/>
          </a:xfrm>
          <a:custGeom>
            <a:avLst/>
            <a:gdLst/>
            <a:ahLst/>
            <a:cxnLst/>
            <a:rect r="r" b="b" t="t" l="l"/>
            <a:pathLst>
              <a:path h="3073642" w="3748344">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descr="an isometric lined desktop computer"/>
          <p:cNvSpPr/>
          <p:nvPr/>
        </p:nvSpPr>
        <p:spPr>
          <a:xfrm flipH="false" flipV="false" rot="0">
            <a:off x="-566643" y="-2441088"/>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descr="an isometric lined open book"/>
          <p:cNvSpPr/>
          <p:nvPr/>
        </p:nvSpPr>
        <p:spPr>
          <a:xfrm flipH="true" flipV="false" rot="0">
            <a:off x="1742874" y="3067435"/>
            <a:ext cx="4597438" cy="2842053"/>
          </a:xfrm>
          <a:custGeom>
            <a:avLst/>
            <a:gdLst/>
            <a:ahLst/>
            <a:cxnLst/>
            <a:rect r="r" b="b" t="t" l="l"/>
            <a:pathLst>
              <a:path h="2842053" w="4597438">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45.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773623" y="1734922"/>
          <a:ext cx="9485677" cy="6721907"/>
        </p:xfrm>
        <a:graphic>
          <a:graphicData uri="http://schemas.openxmlformats.org/drawingml/2006/table">
            <a:tbl>
              <a:tblPr/>
              <a:tblGrid>
                <a:gridCol w="9485677"/>
              </a:tblGrid>
              <a:tr h="1388217">
                <a:tc>
                  <a:txBody>
                    <a:bodyPr anchor="t" rtlCol="false"/>
                    <a:lstStyle/>
                    <a:p>
                      <a:pPr algn="l">
                        <a:lnSpc>
                          <a:spcPts val="3779"/>
                        </a:lnSpc>
                        <a:defRPr/>
                      </a:pPr>
                      <a:r>
                        <a:rPr lang="en-US" sz="2699">
                          <a:solidFill>
                            <a:srgbClr val="FEFEFE"/>
                          </a:solidFill>
                          <a:latin typeface="Clear Sans Regular"/>
                          <a:ea typeface="Clear Sans Regular"/>
                          <a:cs typeface="Clear Sans Regular"/>
                          <a:sym typeface="Clear Sans Regular"/>
                        </a:rPr>
                        <a:t>Ban đầu: Mỗi điểm dữ liệu được xem là một cụm riêng lẻ.</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1458131">
                <a:tc>
                  <a:txBody>
                    <a:bodyPr anchor="t" rtlCol="false"/>
                    <a:lstStyle/>
                    <a:p>
                      <a:pPr algn="l">
                        <a:lnSpc>
                          <a:spcPts val="3779"/>
                        </a:lnSpc>
                        <a:defRPr/>
                      </a:pPr>
                      <a:r>
                        <a:rPr lang="en-US" sz="2699">
                          <a:solidFill>
                            <a:srgbClr val="FEFEFE"/>
                          </a:solidFill>
                          <a:latin typeface="Clear Sans Regular"/>
                          <a:ea typeface="Clear Sans Regular"/>
                          <a:cs typeface="Clear Sans Regular"/>
                          <a:sym typeface="Clear Sans Regular"/>
                        </a:rPr>
                        <a:t>Ghép Nhóm: Các cụm gần nhau nhất được ghép lại thành một cụm lớn hơn.</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19050">
                      <a:solidFill>
                        <a:srgbClr val="FEFEFE"/>
                      </a:solidFill>
                      <a:prstDash val="solid"/>
                      <a:round/>
                      <a:headEnd type="none" w="med" len="med"/>
                      <a:tailEnd type="none" w="med" len="med"/>
                    </a:lnB>
                  </a:tcPr>
                </a:tc>
              </a:tr>
              <a:tr h="1937779">
                <a:tc>
                  <a:txBody>
                    <a:bodyPr anchor="t" rtlCol="false"/>
                    <a:lstStyle/>
                    <a:p>
                      <a:pPr algn="l">
                        <a:lnSpc>
                          <a:spcPts val="3779"/>
                        </a:lnSpc>
                        <a:defRPr/>
                      </a:pPr>
                      <a:r>
                        <a:rPr lang="en-US" sz="2699">
                          <a:solidFill>
                            <a:srgbClr val="FEFEFE"/>
                          </a:solidFill>
                          <a:latin typeface="Clear Sans Regular"/>
                          <a:ea typeface="Clear Sans Regular"/>
                          <a:cs typeface="Clear Sans Regular"/>
                          <a:sym typeface="Clear Sans Regular"/>
                        </a:rPr>
                        <a:t>Tiếp Tục: Quá trình ghép nhóm này lặp đi lặp lại cho đến khi tất cả các điểm dữ liệu hợp nhất thành một cụm duy nhất.</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r h="1937779">
                <a:tc>
                  <a:txBody>
                    <a:bodyPr anchor="t" rtlCol="false"/>
                    <a:lstStyle/>
                    <a:p>
                      <a:pPr algn="l">
                        <a:lnSpc>
                          <a:spcPts val="3779"/>
                        </a:lnSpc>
                        <a:defRPr/>
                      </a:pPr>
                      <a:r>
                        <a:rPr lang="en-US" sz="2699">
                          <a:solidFill>
                            <a:srgbClr val="FEFEFE"/>
                          </a:solidFill>
                          <a:latin typeface="Clear Sans Regular"/>
                          <a:ea typeface="Clear Sans Regular"/>
                          <a:cs typeface="Clear Sans Regular"/>
                          <a:sym typeface="Clear Sans Regular"/>
                        </a:rPr>
                        <a:t>Dựng Cây: Các quá trình ghép được biểu diễn dưới dạng một cây nhánh, với mỗi nhánh thể hiện việc hợp nhất các cụm.</a:t>
                      </a:r>
                      <a:endParaRPr lang="en-US" sz="1100"/>
                    </a:p>
                  </a:txBody>
                  <a:tcPr marL="190500" marR="190500" marT="190500" marB="190500" anchor="ctr">
                    <a:lnL cmpd="sng" algn="ctr" cap="flat" w="47625">
                      <a:solidFill>
                        <a:srgbClr val="2B4B82"/>
                      </a:solidFill>
                      <a:prstDash val="solid"/>
                      <a:round/>
                      <a:headEnd type="none" w="med" len="med"/>
                      <a:tailEnd type="none" w="med" len="med"/>
                    </a:lnL>
                    <a:lnR cmpd="sng" algn="ctr" cap="flat" w="47625">
                      <a:solidFill>
                        <a:srgbClr val="2B4B82"/>
                      </a:solidFill>
                      <a:prstDash val="solid"/>
                      <a:round/>
                      <a:headEnd type="none" w="med" len="med"/>
                      <a:tailEnd type="none" w="med" len="med"/>
                    </a:lnR>
                    <a:lnT cmpd="sng" algn="ctr" cap="flat" w="47625">
                      <a:solidFill>
                        <a:srgbClr val="2B4B82"/>
                      </a:solidFill>
                      <a:prstDash val="solid"/>
                      <a:round/>
                      <a:headEnd type="none" w="med" len="med"/>
                      <a:tailEnd type="none" w="med" len="med"/>
                    </a:lnT>
                    <a:lnB cmpd="sng" algn="ctr" cap="flat" w="47625">
                      <a:solidFill>
                        <a:srgbClr val="2B4B82"/>
                      </a:solidFill>
                      <a:prstDash val="solid"/>
                      <a:round/>
                      <a:headEnd type="none" w="med" len="med"/>
                      <a:tailEnd type="none" w="med" len="med"/>
                    </a:lnB>
                  </a:tcPr>
                </a:tc>
              </a:tr>
            </a:tbl>
          </a:graphicData>
        </a:graphic>
      </p:graphicFrame>
      <p:sp>
        <p:nvSpPr>
          <p:cNvPr name="TextBox 3" id="3"/>
          <p:cNvSpPr txBox="true"/>
          <p:nvPr/>
        </p:nvSpPr>
        <p:spPr>
          <a:xfrm rot="0">
            <a:off x="1028700" y="4320540"/>
            <a:ext cx="5772591" cy="775335"/>
          </a:xfrm>
          <a:prstGeom prst="rect">
            <a:avLst/>
          </a:prstGeom>
        </p:spPr>
        <p:txBody>
          <a:bodyPr anchor="t" rtlCol="false" tIns="0" lIns="0" bIns="0" rIns="0">
            <a:spAutoFit/>
          </a:bodyPr>
          <a:lstStyle/>
          <a:p>
            <a:pPr algn="l">
              <a:lnSpc>
                <a:spcPts val="5985"/>
              </a:lnSpc>
            </a:pPr>
            <a:r>
              <a:rPr lang="en-US" sz="5700" b="true">
                <a:solidFill>
                  <a:srgbClr val="94DDDE"/>
                </a:solidFill>
                <a:latin typeface="Clear Sans Bold"/>
                <a:ea typeface="Clear Sans Bold"/>
                <a:cs typeface="Clear Sans Bold"/>
                <a:sym typeface="Clear Sans Bold"/>
              </a:rPr>
              <a:t>Cách</a:t>
            </a:r>
            <a:r>
              <a:rPr lang="en-US" sz="5700" b="true">
                <a:solidFill>
                  <a:srgbClr val="94DDDE"/>
                </a:solidFill>
                <a:latin typeface="Clear Sans Bold"/>
                <a:ea typeface="Clear Sans Bold"/>
                <a:cs typeface="Clear Sans Bold"/>
                <a:sym typeface="Clear Sans Bold"/>
              </a:rPr>
              <a:t> Hoạt Động:</a:t>
            </a:r>
          </a:p>
        </p:txBody>
      </p:sp>
    </p:spTree>
  </p:cSld>
  <p:clrMapOvr>
    <a:masterClrMapping/>
  </p:clrMapOvr>
</p:sld>
</file>

<file path=ppt/slides/slide14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descr="an isometric lined file folder"/>
          <p:cNvSpPr/>
          <p:nvPr/>
        </p:nvSpPr>
        <p:spPr>
          <a:xfrm flipH="false" flipV="false" rot="0">
            <a:off x="1309758" y="1817226"/>
            <a:ext cx="3874545" cy="5122596"/>
          </a:xfrm>
          <a:custGeom>
            <a:avLst/>
            <a:gdLst/>
            <a:ahLst/>
            <a:cxnLst/>
            <a:rect r="r" b="b" t="t" l="l"/>
            <a:pathLst>
              <a:path h="5122596" w="3874545">
                <a:moveTo>
                  <a:pt x="0" y="0"/>
                </a:moveTo>
                <a:lnTo>
                  <a:pt x="3874546" y="0"/>
                </a:lnTo>
                <a:lnTo>
                  <a:pt x="3874546" y="5122595"/>
                </a:lnTo>
                <a:lnTo>
                  <a:pt x="0" y="5122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file folder"/>
          <p:cNvSpPr/>
          <p:nvPr/>
        </p:nvSpPr>
        <p:spPr>
          <a:xfrm flipH="false" flipV="false" rot="0">
            <a:off x="2380976" y="2607954"/>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file folder"/>
          <p:cNvSpPr/>
          <p:nvPr/>
        </p:nvSpPr>
        <p:spPr>
          <a:xfrm flipH="false" flipV="false" rot="0">
            <a:off x="3495732" y="3347179"/>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5" id="5"/>
          <p:cNvGraphicFramePr>
            <a:graphicFrameLocks noGrp="true"/>
          </p:cNvGraphicFramePr>
          <p:nvPr/>
        </p:nvGraphicFramePr>
        <p:xfrm>
          <a:off x="8627676" y="2266950"/>
          <a:ext cx="8900153" cy="5753100"/>
        </p:xfrm>
        <a:graphic>
          <a:graphicData uri="http://schemas.openxmlformats.org/drawingml/2006/table">
            <a:tbl>
              <a:tblPr/>
              <a:tblGrid>
                <a:gridCol w="8900153"/>
              </a:tblGrid>
              <a:tr h="2100797">
                <a:tc>
                  <a:txBody>
                    <a:bodyPr anchor="t" rtlCol="false"/>
                    <a:lstStyle/>
                    <a:p>
                      <a:pPr algn="l">
                        <a:lnSpc>
                          <a:spcPts val="11340"/>
                        </a:lnSpc>
                        <a:defRPr/>
                      </a:pPr>
                      <a:r>
                        <a:rPr lang="en-US" sz="8100" b="true">
                          <a:solidFill>
                            <a:srgbClr val="F7B4A7"/>
                          </a:solidFill>
                          <a:latin typeface="Clear Sans Bold"/>
                          <a:ea typeface="Clear Sans Bold"/>
                          <a:cs typeface="Clear Sans Bold"/>
                          <a:sym typeface="Clear Sans Bold"/>
                        </a:rPr>
                        <a:t>Đặc Điểm:</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r h="3652303">
                <a:tc>
                  <a:txBody>
                    <a:bodyPr anchor="t" rtlCol="false"/>
                    <a:lstStyle/>
                    <a:p>
                      <a:pPr algn="l" marL="626111" indent="-313055" lvl="1">
                        <a:lnSpc>
                          <a:spcPts val="4060"/>
                        </a:lnSpc>
                        <a:buFont typeface="Arial"/>
                        <a:buChar char="•"/>
                        <a:defRPr/>
                      </a:pPr>
                      <a:r>
                        <a:rPr lang="en-US" sz="2900">
                          <a:solidFill>
                            <a:srgbClr val="94DDDE"/>
                          </a:solidFill>
                          <a:latin typeface="Clear Sans Regular"/>
                          <a:ea typeface="Clear Sans Regular"/>
                          <a:cs typeface="Clear Sans Regular"/>
                          <a:sym typeface="Clear Sans Regular"/>
                        </a:rPr>
                        <a:t>Trục dọc: Thể hiện khoảng cách hoặc độ tương đồng giữa các cụm.</a:t>
                      </a:r>
                      <a:endParaRPr lang="en-US" sz="1100"/>
                    </a:p>
                    <a:p>
                      <a:pPr algn="l" marL="626111" indent="-313055" lvl="1">
                        <a:lnSpc>
                          <a:spcPts val="4060"/>
                        </a:lnSpc>
                        <a:buFont typeface="Arial"/>
                        <a:buChar char="•"/>
                      </a:pPr>
                      <a:r>
                        <a:rPr lang="en-US" sz="2900">
                          <a:solidFill>
                            <a:srgbClr val="94DDDE"/>
                          </a:solidFill>
                          <a:latin typeface="Clear Sans Regular"/>
                          <a:ea typeface="Clear Sans Regular"/>
                          <a:cs typeface="Clear Sans Regular"/>
                          <a:sym typeface="Clear Sans Regular"/>
                        </a:rPr>
                        <a:t>Trục ngang: Thể hiện các đối tượng hoặc điểm dữ liệu.</a:t>
                      </a:r>
                    </a:p>
                    <a:p>
                      <a:pPr algn="l" marL="626111" indent="-313055" lvl="1">
                        <a:lnSpc>
                          <a:spcPts val="4060"/>
                        </a:lnSpc>
                        <a:buFont typeface="Arial"/>
                        <a:buChar char="•"/>
                      </a:pPr>
                      <a:r>
                        <a:rPr lang="en-US" sz="2900">
                          <a:solidFill>
                            <a:srgbClr val="94DDDE"/>
                          </a:solidFill>
                          <a:latin typeface="Clear Sans Regular"/>
                          <a:ea typeface="Clear Sans Regular"/>
                          <a:cs typeface="Clear Sans Regular"/>
                          <a:sym typeface="Clear Sans Regular"/>
                        </a:rPr>
                        <a:t>Độ cao của nhánh: Càng cao thì các cụm được ghép càng ít tương đồng.</a:t>
                      </a: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group of speech bubbles"/>
          <p:cNvSpPr/>
          <p:nvPr/>
        </p:nvSpPr>
        <p:spPr>
          <a:xfrm flipH="false" flipV="false" rot="0">
            <a:off x="1851762" y="1468613"/>
            <a:ext cx="3489749" cy="2861594"/>
          </a:xfrm>
          <a:custGeom>
            <a:avLst/>
            <a:gdLst/>
            <a:ahLst/>
            <a:cxnLst/>
            <a:rect r="r" b="b" t="t" l="l"/>
            <a:pathLst>
              <a:path h="2861594" w="3489749">
                <a:moveTo>
                  <a:pt x="0" y="0"/>
                </a:moveTo>
                <a:lnTo>
                  <a:pt x="3489749" y="0"/>
                </a:lnTo>
                <a:lnTo>
                  <a:pt x="3489749"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teacup and saucer"/>
          <p:cNvSpPr/>
          <p:nvPr/>
        </p:nvSpPr>
        <p:spPr>
          <a:xfrm flipH="false" flipV="false" rot="0">
            <a:off x="1490793" y="4703587"/>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097063" y="1990725"/>
            <a:ext cx="9162237" cy="6257925"/>
          </a:xfrm>
          <a:prstGeom prst="rect">
            <a:avLst/>
          </a:prstGeom>
        </p:spPr>
        <p:txBody>
          <a:bodyPr anchor="t" rtlCol="false" tIns="0" lIns="0" bIns="0" rIns="0">
            <a:spAutoFit/>
          </a:bodyPr>
          <a:lstStyle/>
          <a:p>
            <a:pPr algn="l" marL="647697" indent="-323848" lvl="1">
              <a:lnSpc>
                <a:spcPts val="4199"/>
              </a:lnSpc>
              <a:buFont typeface="Arial"/>
              <a:buChar char="•"/>
            </a:pPr>
            <a:r>
              <a:rPr lang="en-US" b="true" sz="2999">
                <a:solidFill>
                  <a:srgbClr val="2B4B82"/>
                </a:solidFill>
                <a:latin typeface="Clear Sans Regular Bold"/>
                <a:ea typeface="Clear Sans Regular Bold"/>
                <a:cs typeface="Clear Sans Regular Bold"/>
                <a:sym typeface="Clear Sans Regular Bold"/>
              </a:rPr>
              <a:t>Giáo dụ</a:t>
            </a:r>
            <a:r>
              <a:rPr lang="en-US" b="true" sz="2999">
                <a:solidFill>
                  <a:srgbClr val="2B4B82"/>
                </a:solidFill>
                <a:latin typeface="Clear Sans Regular Bold"/>
                <a:ea typeface="Clear Sans Regular Bold"/>
                <a:cs typeface="Clear Sans Regular Bold"/>
                <a:sym typeface="Clear Sans Regular Bold"/>
              </a:rPr>
              <a:t>c</a:t>
            </a:r>
            <a:r>
              <a:rPr lang="en-US" sz="2999">
                <a:solidFill>
                  <a:srgbClr val="2B4B82"/>
                </a:solidFill>
                <a:latin typeface="Clear Sans Regular"/>
                <a:ea typeface="Clear Sans Regular"/>
                <a:cs typeface="Clear Sans Regular"/>
                <a:sym typeface="Clear Sans Regular"/>
              </a:rPr>
              <a:t>: Theo dõi tiến trình của học sinh, các nhà giáo dục có thể sử dụng phân tích cụm để nhóm học sinh theo thành tích, điểm số và các yếu tố khác. Điều này có thể giúp họ xác định học sinh có kết quả kém và hỗ trợ thêm. </a:t>
            </a:r>
          </a:p>
          <a:p>
            <a:pPr algn="l" marL="647697" indent="-323848" lvl="1">
              <a:lnSpc>
                <a:spcPts val="4199"/>
              </a:lnSpc>
              <a:buFont typeface="Arial"/>
              <a:buChar char="•"/>
            </a:pPr>
            <a:r>
              <a:rPr lang="en-US" b="true" sz="2999">
                <a:solidFill>
                  <a:srgbClr val="2B4B82"/>
                </a:solidFill>
                <a:latin typeface="Clear Sans Regular Bold"/>
                <a:ea typeface="Clear Sans Regular Bold"/>
                <a:cs typeface="Clear Sans Regular Bold"/>
                <a:sym typeface="Clear Sans Regular Bold"/>
              </a:rPr>
              <a:t>Bất động sản</a:t>
            </a:r>
            <a:r>
              <a:rPr lang="en-US" sz="2999">
                <a:solidFill>
                  <a:srgbClr val="2B4B82"/>
                </a:solidFill>
                <a:latin typeface="Clear Sans Regular"/>
                <a:ea typeface="Clear Sans Regular"/>
                <a:cs typeface="Clear Sans Regular"/>
                <a:sym typeface="Clear Sans Regular"/>
              </a:rPr>
              <a:t>: Phân t</a:t>
            </a:r>
            <a:r>
              <a:rPr lang="en-US" sz="2999">
                <a:solidFill>
                  <a:srgbClr val="2B4B82"/>
                </a:solidFill>
                <a:latin typeface="Clear Sans Regular"/>
                <a:ea typeface="Clear Sans Regular"/>
                <a:cs typeface="Clear Sans Regular"/>
                <a:sym typeface="Clear Sans Regular"/>
              </a:rPr>
              <a:t>ích cụm có thể được sử dụng để nhóm các ngôi nhà để bán dựa trên các biến số như vị trí, giá cả và loại bất động sản. Các nhà môi giới bất động sản có thể sử dụng những hiểu biết này để phát hiện xu hướng thị trường và dự đoán sự tăng trưởng hoặc suy thoái của các khu phố.</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Các loại phương pháp phân cụm</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1839853"/>
            <a:ext cx="8217084" cy="6607294"/>
            <a:chOff x="0" y="0"/>
            <a:chExt cx="10956112" cy="8809725"/>
          </a:xfrm>
        </p:grpSpPr>
        <p:sp>
          <p:nvSpPr>
            <p:cNvPr name="TextBox 3" id="3"/>
            <p:cNvSpPr txBox="true"/>
            <p:nvPr/>
          </p:nvSpPr>
          <p:spPr>
            <a:xfrm rot="0">
              <a:off x="0" y="85725"/>
              <a:ext cx="10956112" cy="889642"/>
            </a:xfrm>
            <a:prstGeom prst="rect">
              <a:avLst/>
            </a:prstGeom>
          </p:spPr>
          <p:txBody>
            <a:bodyPr anchor="t" rtlCol="false" tIns="0" lIns="0" bIns="0" rIns="0">
              <a:spAutoFit/>
            </a:bodyPr>
            <a:lstStyle/>
            <a:p>
              <a:pPr algn="l">
                <a:lnSpc>
                  <a:spcPts val="4800"/>
                </a:lnSpc>
              </a:pPr>
              <a:r>
                <a:rPr lang="en-US" sz="4800" b="true">
                  <a:solidFill>
                    <a:srgbClr val="F7B4A7"/>
                  </a:solidFill>
                  <a:latin typeface="Clear Sans Bold"/>
                  <a:ea typeface="Clear Sans Bold"/>
                  <a:cs typeface="Clear Sans Bold"/>
                  <a:sym typeface="Clear Sans Bold"/>
                </a:rPr>
                <a:t>Phân cụm dựa trên tâm điểm</a:t>
              </a:r>
            </a:p>
          </p:txBody>
        </p:sp>
        <p:sp>
          <p:nvSpPr>
            <p:cNvPr name="TextBox 4" id="4"/>
            <p:cNvSpPr txBox="true"/>
            <p:nvPr/>
          </p:nvSpPr>
          <p:spPr>
            <a:xfrm rot="0">
              <a:off x="0" y="1657296"/>
              <a:ext cx="10956112" cy="7152428"/>
            </a:xfrm>
            <a:prstGeom prst="rect">
              <a:avLst/>
            </a:prstGeom>
          </p:spPr>
          <p:txBody>
            <a:bodyPr anchor="t" rtlCol="false" tIns="0" lIns="0" bIns="0" rIns="0">
              <a:spAutoFit/>
            </a:bodyPr>
            <a:lstStyle/>
            <a:p>
              <a:pPr algn="l">
                <a:lnSpc>
                  <a:spcPts val="4759"/>
                </a:lnSpc>
              </a:pPr>
              <a:r>
                <a:rPr lang="en-US" sz="3399">
                  <a:solidFill>
                    <a:srgbClr val="94DDDE"/>
                  </a:solidFill>
                  <a:latin typeface="Clear Sans Regular"/>
                  <a:ea typeface="Clear Sans Regular"/>
                  <a:cs typeface="Clear Sans Regular"/>
                  <a:sym typeface="Clear Sans Regular"/>
                </a:rPr>
                <a:t>Phân cụm dựa trên tâm điểm tính toán các cụm dựa trên một điểm trung tâm có thể hoặc không phải là một phần của tập dữ liệu. Đối với phân cụm dựa trên tâm điểm, bạn có thể sử dụng thuật toán phân cụm K-means, thuật toán này chia tập dữ liệu thành k cụm. Các điểm dữ liệu thuộc về cụm có giá trị trung bình hoặc điểm cụm gần nhất. </a:t>
              </a:r>
            </a:p>
          </p:txBody>
        </p:sp>
      </p:grpSp>
      <p:sp>
        <p:nvSpPr>
          <p:cNvPr name="Freeform 5" id="5" descr="an isometric lined map"/>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encil holder with pens"/>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an isometric lined laptop"/>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an isometric lined stack of books"/>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an isometric lined potted plants"/>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descr="an isometric lined group of UI application windows"/>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1210886"/>
            <a:ext cx="8217084" cy="7865228"/>
            <a:chOff x="0" y="0"/>
            <a:chExt cx="10956112" cy="10486971"/>
          </a:xfrm>
        </p:grpSpPr>
        <p:sp>
          <p:nvSpPr>
            <p:cNvPr name="TextBox 3" id="3"/>
            <p:cNvSpPr txBox="true"/>
            <p:nvPr/>
          </p:nvSpPr>
          <p:spPr>
            <a:xfrm rot="0">
              <a:off x="0" y="104775"/>
              <a:ext cx="10956112" cy="947639"/>
            </a:xfrm>
            <a:prstGeom prst="rect">
              <a:avLst/>
            </a:prstGeom>
          </p:spPr>
          <p:txBody>
            <a:bodyPr anchor="t" rtlCol="false" tIns="0" lIns="0" bIns="0" rIns="0">
              <a:spAutoFit/>
            </a:bodyPr>
            <a:lstStyle/>
            <a:p>
              <a:pPr algn="l">
                <a:lnSpc>
                  <a:spcPts val="5200"/>
                </a:lnSpc>
              </a:pPr>
              <a:r>
                <a:rPr lang="en-US" sz="5200" b="true">
                  <a:solidFill>
                    <a:srgbClr val="F7B4A7"/>
                  </a:solidFill>
                  <a:latin typeface="Clear Sans Bold"/>
                  <a:ea typeface="Clear Sans Bold"/>
                  <a:cs typeface="Clear Sans Bold"/>
                  <a:sym typeface="Clear Sans Bold"/>
                </a:rPr>
                <a:t>Phân cụm dựa trên mật độ</a:t>
              </a:r>
            </a:p>
          </p:txBody>
        </p:sp>
        <p:sp>
          <p:nvSpPr>
            <p:cNvPr name="TextBox 4" id="4"/>
            <p:cNvSpPr txBox="true"/>
            <p:nvPr/>
          </p:nvSpPr>
          <p:spPr>
            <a:xfrm rot="0">
              <a:off x="0" y="1734343"/>
              <a:ext cx="10956112" cy="8752628"/>
            </a:xfrm>
            <a:prstGeom prst="rect">
              <a:avLst/>
            </a:prstGeom>
          </p:spPr>
          <p:txBody>
            <a:bodyPr anchor="t" rtlCol="false" tIns="0" lIns="0" bIns="0" rIns="0">
              <a:spAutoFit/>
            </a:bodyPr>
            <a:lstStyle/>
            <a:p>
              <a:pPr algn="l">
                <a:lnSpc>
                  <a:spcPts val="4759"/>
                </a:lnSpc>
              </a:pPr>
              <a:r>
                <a:rPr lang="en-US" sz="3399">
                  <a:solidFill>
                    <a:srgbClr val="94DDDE"/>
                  </a:solidFill>
                  <a:latin typeface="Clear Sans Regular"/>
                  <a:ea typeface="Clear Sans Regular"/>
                  <a:cs typeface="Clear Sans Regular"/>
                  <a:sym typeface="Clear Sans Regular"/>
                </a:rPr>
                <a:t>Phân cụm dựa trên mật độ xử lý mật độ của các điểm dữ liệu. Các cụm được gắn với một ngưỡng — một số nhất định biểu thị số điểm tối thiểu trong một bán kính cụm nhất định. Phân cụm dựa trên mật độ là một cách hiệu quả để xác định nhiễu và tách nhiễu khỏi các cụm. Thuật toán phân cụm dựa trên mật độ được sử dụng rộng rãi nhất là phân cụm không gian dựa trên mật độ của các ứng dụng có nhiễu (DBSCAN).</a:t>
              </a:r>
            </a:p>
          </p:txBody>
        </p:sp>
      </p:grpSp>
      <p:sp>
        <p:nvSpPr>
          <p:cNvPr name="Freeform 5" id="5" descr="an isometric lined map"/>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encil holder with pens"/>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an isometric lined laptop"/>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an isometric lined stack of books"/>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an isometric lined potted plants"/>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descr="an isometric lined group of UI application windows"/>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1527751"/>
            <a:ext cx="8217084" cy="7231498"/>
            <a:chOff x="0" y="0"/>
            <a:chExt cx="10956112" cy="9641998"/>
          </a:xfrm>
        </p:grpSpPr>
        <p:sp>
          <p:nvSpPr>
            <p:cNvPr name="TextBox 3" id="3"/>
            <p:cNvSpPr txBox="true"/>
            <p:nvPr/>
          </p:nvSpPr>
          <p:spPr>
            <a:xfrm rot="0">
              <a:off x="0" y="85725"/>
              <a:ext cx="10956112" cy="921816"/>
            </a:xfrm>
            <a:prstGeom prst="rect">
              <a:avLst/>
            </a:prstGeom>
          </p:spPr>
          <p:txBody>
            <a:bodyPr anchor="t" rtlCol="false" tIns="0" lIns="0" bIns="0" rIns="0">
              <a:spAutoFit/>
            </a:bodyPr>
            <a:lstStyle/>
            <a:p>
              <a:pPr algn="l">
                <a:lnSpc>
                  <a:spcPts val="5000"/>
                </a:lnSpc>
              </a:pPr>
              <a:r>
                <a:rPr lang="en-US" sz="5000" b="true">
                  <a:solidFill>
                    <a:srgbClr val="F7B4A7"/>
                  </a:solidFill>
                  <a:latin typeface="Clear Sans Bold"/>
                  <a:ea typeface="Clear Sans Bold"/>
                  <a:cs typeface="Clear Sans Bold"/>
                  <a:sym typeface="Clear Sans Bold"/>
                </a:rPr>
                <a:t>Phân cụm dựa trên mô hình</a:t>
              </a:r>
            </a:p>
          </p:txBody>
        </p:sp>
        <p:sp>
          <p:nvSpPr>
            <p:cNvPr name="TextBox 4" id="4"/>
            <p:cNvSpPr txBox="true"/>
            <p:nvPr/>
          </p:nvSpPr>
          <p:spPr>
            <a:xfrm rot="0">
              <a:off x="0" y="1689470"/>
              <a:ext cx="10956112" cy="7952528"/>
            </a:xfrm>
            <a:prstGeom prst="rect">
              <a:avLst/>
            </a:prstGeom>
          </p:spPr>
          <p:txBody>
            <a:bodyPr anchor="t" rtlCol="false" tIns="0" lIns="0" bIns="0" rIns="0">
              <a:spAutoFit/>
            </a:bodyPr>
            <a:lstStyle/>
            <a:p>
              <a:pPr algn="l">
                <a:lnSpc>
                  <a:spcPts val="4759"/>
                </a:lnSpc>
              </a:pPr>
              <a:r>
                <a:rPr lang="en-US" sz="3399">
                  <a:solidFill>
                    <a:srgbClr val="94DDDE"/>
                  </a:solidFill>
                  <a:latin typeface="Clear Sans Regular"/>
                  <a:ea typeface="Clear Sans Regular"/>
                  <a:cs typeface="Clear Sans Regular"/>
                  <a:sym typeface="Clear Sans Regular"/>
                </a:rPr>
                <a:t>Phân cụm dựa trên mô hình giả định rằng các điểm dữ liệu trong mỗi cụm tuân theo một </a:t>
              </a:r>
              <a:r>
                <a:rPr lang="en-US" sz="3399">
                  <a:solidFill>
                    <a:srgbClr val="94DDDE"/>
                  </a:solidFill>
                  <a:latin typeface="Clear Sans Regular"/>
                  <a:ea typeface="Clear Sans Regular"/>
                  <a:cs typeface="Clear Sans Regular"/>
                  <a:sym typeface="Clear Sans Regular"/>
                  <a:hlinkClick r:id="rId2" tooltip="https://builtin.com/data-science/probability-statistics"/>
                </a:rPr>
                <a:t>phân phối xác suất</a:t>
              </a:r>
              <a:r>
                <a:rPr lang="en-US" sz="3399">
                  <a:solidFill>
                    <a:srgbClr val="94DDDE"/>
                  </a:solidFill>
                  <a:latin typeface="Clear Sans Regular"/>
                  <a:ea typeface="Clear Sans Regular"/>
                  <a:cs typeface="Clear Sans Regular"/>
                  <a:sym typeface="Clear Sans Regular"/>
                </a:rPr>
                <a:t> cụ thể , biểu diễn dữ liệu dưới dạng tổ hợp hữu hạn các mô hình thống kê. Phương pháp này hữu ích khi có các giá trị ngoại lai, dữ </a:t>
              </a:r>
              <a:r>
                <a:rPr lang="en-US" sz="3399">
                  <a:solidFill>
                    <a:srgbClr val="94DDDE"/>
                  </a:solidFill>
                  <a:latin typeface="Clear Sans Regular"/>
                  <a:ea typeface="Clear Sans Regular"/>
                  <a:cs typeface="Clear Sans Regular"/>
                  <a:sym typeface="Clear Sans Regular"/>
                  <a:hlinkClick r:id="rId3" tooltip="https://builtin.com/data-science/dangers-of-too-much-data"/>
                </a:rPr>
                <a:t>liệu bị nhiễu</a:t>
              </a:r>
              <a:r>
                <a:rPr lang="en-US" sz="3399">
                  <a:solidFill>
                    <a:srgbClr val="94DDDE"/>
                  </a:solidFill>
                  <a:latin typeface="Clear Sans Regular"/>
                  <a:ea typeface="Clear Sans Regular"/>
                  <a:cs typeface="Clear Sans Regular"/>
                  <a:sym typeface="Clear Sans Regular"/>
                </a:rPr>
                <a:t> hoặc phân phối cơ bản không xác định. Một ví dụ nổi bật về thuật toán phân cụm dựa trên mô hình là mô hình hỗn hợp Gaussian. </a:t>
              </a:r>
            </a:p>
          </p:txBody>
        </p:sp>
      </p:grpSp>
      <p:sp>
        <p:nvSpPr>
          <p:cNvPr name="Freeform 5" id="5" descr="an isometric lined map"/>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descr="an isometric lined pencil holder with pens"/>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descr="an isometric lined laptop"/>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descr="an isometric lined stack of books"/>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descr="an isometric lined potted plants"/>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descr="an isometric lined group of UI application windows"/>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452125" y="1083548"/>
            <a:ext cx="6760246" cy="1252338"/>
          </a:xfrm>
          <a:prstGeom prst="rect">
            <a:avLst/>
          </a:prstGeom>
        </p:spPr>
        <p:txBody>
          <a:bodyPr anchor="t" rtlCol="false" tIns="0" lIns="0" bIns="0" rIns="0">
            <a:spAutoFit/>
          </a:bodyPr>
          <a:lstStyle/>
          <a:p>
            <a:pPr algn="l">
              <a:lnSpc>
                <a:spcPts val="10248"/>
              </a:lnSpc>
              <a:spcBef>
                <a:spcPct val="0"/>
              </a:spcBef>
            </a:pPr>
            <a:r>
              <a:rPr lang="en-US" b="true" sz="7320">
                <a:solidFill>
                  <a:srgbClr val="051D40"/>
                </a:solidFill>
                <a:latin typeface="Montserrat Bold"/>
                <a:ea typeface="Montserrat Bold"/>
                <a:cs typeface="Montserrat Bold"/>
                <a:sym typeface="Montserrat Bold"/>
              </a:rPr>
              <a:t>Nội dung</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2"/>
            <a:stretch>
              <a:fillRect l="-2387" t="0" r="-2387" b="0"/>
            </a:stretch>
          </a:blipFill>
        </p:spPr>
      </p:sp>
      <p:sp>
        <p:nvSpPr>
          <p:cNvPr name="Freeform 10" id="10"/>
          <p:cNvSpPr/>
          <p:nvPr/>
        </p:nvSpPr>
        <p:spPr>
          <a:xfrm flipH="false" flipV="false" rot="5400000">
            <a:off x="999902" y="3342893"/>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750627" y="3267668"/>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Giới thiệu</a:t>
            </a:r>
          </a:p>
        </p:txBody>
      </p:sp>
      <p:sp>
        <p:nvSpPr>
          <p:cNvPr name="TextBox 12" id="12"/>
          <p:cNvSpPr txBox="true"/>
          <p:nvPr/>
        </p:nvSpPr>
        <p:spPr>
          <a:xfrm rot="0">
            <a:off x="9594676" y="3306966"/>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name="Freeform 13" id="13"/>
          <p:cNvSpPr/>
          <p:nvPr/>
        </p:nvSpPr>
        <p:spPr>
          <a:xfrm flipH="false" flipV="false" rot="5400000">
            <a:off x="999902" y="5172298"/>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750627" y="5097073"/>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Spectral Clustering</a:t>
            </a:r>
          </a:p>
        </p:txBody>
      </p:sp>
      <p:sp>
        <p:nvSpPr>
          <p:cNvPr name="TextBox 15" id="15"/>
          <p:cNvSpPr txBox="true"/>
          <p:nvPr/>
        </p:nvSpPr>
        <p:spPr>
          <a:xfrm rot="0">
            <a:off x="9594676" y="51363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name="Freeform 16" id="16"/>
          <p:cNvSpPr/>
          <p:nvPr/>
        </p:nvSpPr>
        <p:spPr>
          <a:xfrm flipH="false" flipV="false" rot="5400000">
            <a:off x="999902" y="453937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1750627" y="4464147"/>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DBSCAN</a:t>
            </a:r>
          </a:p>
        </p:txBody>
      </p:sp>
      <p:sp>
        <p:nvSpPr>
          <p:cNvPr name="TextBox 18" id="18"/>
          <p:cNvSpPr txBox="true"/>
          <p:nvPr/>
        </p:nvSpPr>
        <p:spPr>
          <a:xfrm rot="0">
            <a:off x="9594676" y="450344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name="Freeform 19" id="19"/>
          <p:cNvSpPr/>
          <p:nvPr/>
        </p:nvSpPr>
        <p:spPr>
          <a:xfrm flipH="false" flipV="false" rot="5400000">
            <a:off x="999902" y="574991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1750627" y="5674685"/>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Mean Shift Clustering</a:t>
            </a:r>
          </a:p>
        </p:txBody>
      </p:sp>
      <p:sp>
        <p:nvSpPr>
          <p:cNvPr name="TextBox 21" id="21"/>
          <p:cNvSpPr txBox="true"/>
          <p:nvPr/>
        </p:nvSpPr>
        <p:spPr>
          <a:xfrm rot="0">
            <a:off x="9594676" y="5713983"/>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name="Freeform 22" id="22"/>
          <p:cNvSpPr/>
          <p:nvPr/>
        </p:nvSpPr>
        <p:spPr>
          <a:xfrm flipH="false" flipV="false" rot="5400000">
            <a:off x="999902" y="3923660"/>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1750627" y="384843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K-Means</a:t>
            </a:r>
          </a:p>
        </p:txBody>
      </p:sp>
      <p:sp>
        <p:nvSpPr>
          <p:cNvPr name="TextBox 24" id="24"/>
          <p:cNvSpPr txBox="true"/>
          <p:nvPr/>
        </p:nvSpPr>
        <p:spPr>
          <a:xfrm rot="0">
            <a:off x="9594676" y="3887732"/>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name="Freeform 25" id="25"/>
          <p:cNvSpPr/>
          <p:nvPr/>
        </p:nvSpPr>
        <p:spPr>
          <a:xfrm flipH="false" flipV="false" rot="5400000">
            <a:off x="999902" y="632752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6" id="26"/>
          <p:cNvSpPr txBox="true"/>
          <p:nvPr/>
        </p:nvSpPr>
        <p:spPr>
          <a:xfrm rot="0">
            <a:off x="1750627" y="6252297"/>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Gaussian Mixture Model</a:t>
            </a:r>
          </a:p>
        </p:txBody>
      </p:sp>
      <p:sp>
        <p:nvSpPr>
          <p:cNvPr name="TextBox 27" id="27"/>
          <p:cNvSpPr txBox="true"/>
          <p:nvPr/>
        </p:nvSpPr>
        <p:spPr>
          <a:xfrm rot="0">
            <a:off x="9594676" y="629159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name="Freeform 28" id="28"/>
          <p:cNvSpPr/>
          <p:nvPr/>
        </p:nvSpPr>
        <p:spPr>
          <a:xfrm flipH="false" flipV="false" rot="5400000">
            <a:off x="999902" y="6905135"/>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9" id="29"/>
          <p:cNvSpPr txBox="true"/>
          <p:nvPr/>
        </p:nvSpPr>
        <p:spPr>
          <a:xfrm rot="0">
            <a:off x="1750627" y="6829909"/>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Hierarchical Clustering</a:t>
            </a:r>
          </a:p>
        </p:txBody>
      </p:sp>
      <p:sp>
        <p:nvSpPr>
          <p:cNvPr name="TextBox 30" id="30"/>
          <p:cNvSpPr txBox="true"/>
          <p:nvPr/>
        </p:nvSpPr>
        <p:spPr>
          <a:xfrm rot="0">
            <a:off x="9594676" y="686920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2110998"/>
            <a:ext cx="8217084" cy="6065003"/>
            <a:chOff x="0" y="0"/>
            <a:chExt cx="10956112" cy="8086671"/>
          </a:xfrm>
        </p:grpSpPr>
        <p:sp>
          <p:nvSpPr>
            <p:cNvPr name="TextBox 3" id="3"/>
            <p:cNvSpPr txBox="true"/>
            <p:nvPr/>
          </p:nvSpPr>
          <p:spPr>
            <a:xfrm rot="0">
              <a:off x="0" y="104775"/>
              <a:ext cx="10956112" cy="947639"/>
            </a:xfrm>
            <a:prstGeom prst="rect">
              <a:avLst/>
            </a:prstGeom>
          </p:spPr>
          <p:txBody>
            <a:bodyPr anchor="t" rtlCol="false" tIns="0" lIns="0" bIns="0" rIns="0">
              <a:spAutoFit/>
            </a:bodyPr>
            <a:lstStyle/>
            <a:p>
              <a:pPr algn="l">
                <a:lnSpc>
                  <a:spcPts val="5200"/>
                </a:lnSpc>
              </a:pPr>
              <a:r>
                <a:rPr lang="en-US" sz="5200" b="true">
                  <a:solidFill>
                    <a:srgbClr val="F7B4A7"/>
                  </a:solidFill>
                  <a:latin typeface="Clear Sans Bold"/>
                  <a:ea typeface="Clear Sans Bold"/>
                  <a:cs typeface="Clear Sans Bold"/>
                  <a:sym typeface="Clear Sans Bold"/>
                </a:rPr>
                <a:t>Phân cụm phân cấp</a:t>
              </a:r>
            </a:p>
          </p:txBody>
        </p:sp>
        <p:sp>
          <p:nvSpPr>
            <p:cNvPr name="TextBox 4" id="4"/>
            <p:cNvSpPr txBox="true"/>
            <p:nvPr/>
          </p:nvSpPr>
          <p:spPr>
            <a:xfrm rot="0">
              <a:off x="0" y="1734343"/>
              <a:ext cx="10956112" cy="6352328"/>
            </a:xfrm>
            <a:prstGeom prst="rect">
              <a:avLst/>
            </a:prstGeom>
          </p:spPr>
          <p:txBody>
            <a:bodyPr anchor="t" rtlCol="false" tIns="0" lIns="0" bIns="0" rIns="0">
              <a:spAutoFit/>
            </a:bodyPr>
            <a:lstStyle/>
            <a:p>
              <a:pPr algn="l">
                <a:lnSpc>
                  <a:spcPts val="4759"/>
                </a:lnSpc>
              </a:pPr>
              <a:r>
                <a:rPr lang="en-US" sz="3399">
                  <a:solidFill>
                    <a:srgbClr val="94DDDE"/>
                  </a:solidFill>
                  <a:latin typeface="Clear Sans Regular"/>
                  <a:ea typeface="Clear Sans Regular"/>
                  <a:cs typeface="Clear Sans Regular"/>
                  <a:sym typeface="Clear Sans Regular"/>
                </a:rPr>
                <a:t>Phân cụm phân cấp sắp xếp dữ liệu thành một cây các cụm để xác định các mẫu, hợp nhất hoặc tách các cụm khi cần. Kiểu phân cụm này có thể được chia nhỏ thành </a:t>
              </a:r>
              <a:r>
                <a:rPr lang="en-US" sz="3399">
                  <a:solidFill>
                    <a:srgbClr val="94DDDE"/>
                  </a:solidFill>
                  <a:latin typeface="Clear Sans Regular"/>
                  <a:ea typeface="Clear Sans Regular"/>
                  <a:cs typeface="Clear Sans Regular"/>
                  <a:sym typeface="Clear Sans Regular"/>
                  <a:hlinkClick r:id="rId2" tooltip="https://builtin.com/machine-learning/agglomerative-clustering"/>
                </a:rPr>
                <a:t>hai loại chính</a:t>
              </a:r>
              <a:r>
                <a:rPr lang="en-US" sz="3399">
                  <a:solidFill>
                    <a:srgbClr val="94DDDE"/>
                  </a:solidFill>
                  <a:latin typeface="Clear Sans Regular"/>
                  <a:ea typeface="Clear Sans Regular"/>
                  <a:cs typeface="Clear Sans Regular"/>
                  <a:sym typeface="Clear Sans Regular"/>
                </a:rPr>
                <a:t> , với phân cụm chia tách theo cách tiếp cận từ trên xuống và phân cụm kết tụ (sẽ nói thêm về điều này sau) theo cách tiếp cận từ dưới lên. </a:t>
              </a:r>
            </a:p>
          </p:txBody>
        </p:sp>
      </p:grpSp>
      <p:sp>
        <p:nvSpPr>
          <p:cNvPr name="Freeform 5" id="5" descr="an isometric lined map"/>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descr="an isometric lined pencil holder with pens"/>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descr="an isometric lined laptop"/>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descr="an isometric lined stack of books"/>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descr="an isometric lined potted plants"/>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descr="an isometric lined group of UI application windows"/>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1250573"/>
            <a:ext cx="8217084" cy="7785854"/>
            <a:chOff x="0" y="0"/>
            <a:chExt cx="10956112" cy="10381138"/>
          </a:xfrm>
        </p:grpSpPr>
        <p:sp>
          <p:nvSpPr>
            <p:cNvPr name="TextBox 3" id="3"/>
            <p:cNvSpPr txBox="true"/>
            <p:nvPr/>
          </p:nvSpPr>
          <p:spPr>
            <a:xfrm rot="0">
              <a:off x="0" y="76200"/>
              <a:ext cx="10956112" cy="870381"/>
            </a:xfrm>
            <a:prstGeom prst="rect">
              <a:avLst/>
            </a:prstGeom>
          </p:spPr>
          <p:txBody>
            <a:bodyPr anchor="t" rtlCol="false" tIns="0" lIns="0" bIns="0" rIns="0">
              <a:spAutoFit/>
            </a:bodyPr>
            <a:lstStyle/>
            <a:p>
              <a:pPr algn="l">
                <a:lnSpc>
                  <a:spcPts val="4700"/>
                </a:lnSpc>
              </a:pPr>
              <a:r>
                <a:rPr lang="en-US" sz="4700" b="true">
                  <a:solidFill>
                    <a:srgbClr val="F7B4A7"/>
                  </a:solidFill>
                  <a:latin typeface="Clear Sans Bold"/>
                  <a:ea typeface="Clear Sans Bold"/>
                  <a:cs typeface="Clear Sans Bold"/>
                  <a:sym typeface="Clear Sans Bold"/>
                </a:rPr>
                <a:t>Phân cụm dựa trên phân phối</a:t>
              </a:r>
            </a:p>
          </p:txBody>
        </p:sp>
        <p:sp>
          <p:nvSpPr>
            <p:cNvPr name="TextBox 4" id="4"/>
            <p:cNvSpPr txBox="true"/>
            <p:nvPr/>
          </p:nvSpPr>
          <p:spPr>
            <a:xfrm rot="0">
              <a:off x="0" y="1628510"/>
              <a:ext cx="10956112" cy="8752628"/>
            </a:xfrm>
            <a:prstGeom prst="rect">
              <a:avLst/>
            </a:prstGeom>
          </p:spPr>
          <p:txBody>
            <a:bodyPr anchor="t" rtlCol="false" tIns="0" lIns="0" bIns="0" rIns="0">
              <a:spAutoFit/>
            </a:bodyPr>
            <a:lstStyle/>
            <a:p>
              <a:pPr algn="l">
                <a:lnSpc>
                  <a:spcPts val="4759"/>
                </a:lnSpc>
              </a:pPr>
              <a:r>
                <a:rPr lang="en-US" sz="3399">
                  <a:solidFill>
                    <a:srgbClr val="94DDDE"/>
                  </a:solidFill>
                  <a:latin typeface="Clear Sans Regular"/>
                  <a:ea typeface="Clear Sans Regular"/>
                  <a:cs typeface="Clear Sans Regular"/>
                  <a:sym typeface="Clear Sans Regular"/>
                </a:rPr>
                <a:t>Tương tự như phân cụm dựa trên mô hình, phân cụm dựa trên phân phối giả định các điểm dữ liệu trong mỗi cụm tuân theo một phân phối xác suất cụ thể và được tạo thông qua sự kết hợp của các mô hình thống kê. Không giống như phân cụm dựa trên mô hình, phân cụm dựa trên phân phối tiến xa hơn một bước và phân cụm các điểm dữ liệu dựa trên khả năng chúng thuộc về một phân phối xác suất cụ thể.  </a:t>
              </a:r>
            </a:p>
          </p:txBody>
        </p:sp>
      </p:grpSp>
      <p:sp>
        <p:nvSpPr>
          <p:cNvPr name="Freeform 5" id="5" descr="an isometric lined map"/>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encil holder with pens"/>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an isometric lined laptop"/>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an isometric lined stack of books"/>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an isometric lined potted plants"/>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descr="an isometric lined group of UI application windows"/>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1810961"/>
            <a:ext cx="8217084" cy="6665078"/>
            <a:chOff x="0" y="0"/>
            <a:chExt cx="10956112" cy="8886771"/>
          </a:xfrm>
        </p:grpSpPr>
        <p:sp>
          <p:nvSpPr>
            <p:cNvPr name="TextBox 3" id="3"/>
            <p:cNvSpPr txBox="true"/>
            <p:nvPr/>
          </p:nvSpPr>
          <p:spPr>
            <a:xfrm rot="0">
              <a:off x="0" y="104775"/>
              <a:ext cx="10956112" cy="947639"/>
            </a:xfrm>
            <a:prstGeom prst="rect">
              <a:avLst/>
            </a:prstGeom>
          </p:spPr>
          <p:txBody>
            <a:bodyPr anchor="t" rtlCol="false" tIns="0" lIns="0" bIns="0" rIns="0">
              <a:spAutoFit/>
            </a:bodyPr>
            <a:lstStyle/>
            <a:p>
              <a:pPr algn="l">
                <a:lnSpc>
                  <a:spcPts val="5200"/>
                </a:lnSpc>
              </a:pPr>
              <a:r>
                <a:rPr lang="en-US" sz="5200" b="true">
                  <a:solidFill>
                    <a:srgbClr val="F7B4A7"/>
                  </a:solidFill>
                  <a:latin typeface="Clear Sans Bold"/>
                  <a:ea typeface="Clear Sans Bold"/>
                  <a:cs typeface="Clear Sans Bold"/>
                  <a:sym typeface="Clear Sans Bold"/>
                </a:rPr>
                <a:t>Phân cụm mờ</a:t>
              </a:r>
            </a:p>
          </p:txBody>
        </p:sp>
        <p:sp>
          <p:nvSpPr>
            <p:cNvPr name="TextBox 4" id="4"/>
            <p:cNvSpPr txBox="true"/>
            <p:nvPr/>
          </p:nvSpPr>
          <p:spPr>
            <a:xfrm rot="0">
              <a:off x="0" y="1734343"/>
              <a:ext cx="10956112" cy="7152428"/>
            </a:xfrm>
            <a:prstGeom prst="rect">
              <a:avLst/>
            </a:prstGeom>
          </p:spPr>
          <p:txBody>
            <a:bodyPr anchor="t" rtlCol="false" tIns="0" lIns="0" bIns="0" rIns="0">
              <a:spAutoFit/>
            </a:bodyPr>
            <a:lstStyle/>
            <a:p>
              <a:pPr algn="l">
                <a:lnSpc>
                  <a:spcPts val="4759"/>
                </a:lnSpc>
              </a:pPr>
              <a:r>
                <a:rPr lang="en-US" sz="3399">
                  <a:solidFill>
                    <a:srgbClr val="94DDDE"/>
                  </a:solidFill>
                  <a:latin typeface="Clear Sans Regular"/>
                  <a:ea typeface="Clear Sans Regular"/>
                  <a:cs typeface="Clear Sans Regular"/>
                  <a:sym typeface="Clear Sans Regular"/>
                </a:rPr>
                <a:t>Còn được gọi là cụm mềm, cụm mờ cho phép các điểm dữ liệu thuộc về nhiều cụm. Phương pháp này gán một điểm xác suất cho mỗi điểm dữ liệu cho mỗi cụm, cho phép nó thuộc về các cụm khác nhau ở các mức độ khác nhau. Cụm mờ giúp giải quyết các tình huống mà không rõ ràng hơn về cụm mà mỗi điểm dữ liệu thuộc về. </a:t>
              </a:r>
            </a:p>
          </p:txBody>
        </p:sp>
      </p:grpSp>
      <p:sp>
        <p:nvSpPr>
          <p:cNvPr name="Freeform 5" id="5" descr="an isometric lined map"/>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encil holder with pens"/>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an isometric lined laptop"/>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an isometric lined stack of books"/>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an isometric lined potted plants"/>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descr="an isometric lined group of UI application windows"/>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619614"/>
            <a:ext cx="11622449" cy="2885846"/>
          </a:xfrm>
          <a:prstGeom prst="rect">
            <a:avLst/>
          </a:prstGeom>
        </p:spPr>
        <p:txBody>
          <a:bodyPr anchor="t" rtlCol="false" tIns="0" lIns="0" bIns="0" rIns="0">
            <a:spAutoFit/>
          </a:bodyPr>
          <a:lstStyle/>
          <a:p>
            <a:pPr algn="ctr" marL="0" indent="0" lvl="0">
              <a:lnSpc>
                <a:spcPts val="11562"/>
              </a:lnSpc>
              <a:spcBef>
                <a:spcPct val="0"/>
              </a:spcBef>
            </a:pPr>
            <a:r>
              <a:rPr lang="en-US" b="true" sz="8259">
                <a:solidFill>
                  <a:srgbClr val="FFFFFF"/>
                </a:solidFill>
                <a:latin typeface="Montserrat Bold"/>
                <a:ea typeface="Montserrat Bold"/>
                <a:cs typeface="Montserrat Bold"/>
                <a:sym typeface="Montserrat Bold"/>
              </a:rPr>
              <a:t>CÁC THUẬT TOÁN PHÂN TÍCH CỤM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4199681"/>
            <a:ext cx="11622449" cy="1706663"/>
          </a:xfrm>
          <a:prstGeom prst="rect">
            <a:avLst/>
          </a:prstGeom>
        </p:spPr>
        <p:txBody>
          <a:bodyPr anchor="t" rtlCol="false" tIns="0" lIns="0" bIns="0" rIns="0">
            <a:spAutoFit/>
          </a:bodyPr>
          <a:lstStyle/>
          <a:p>
            <a:pPr algn="ctr" marL="0" indent="0" lvl="0">
              <a:lnSpc>
                <a:spcPts val="14081"/>
              </a:lnSpc>
              <a:spcBef>
                <a:spcPct val="0"/>
              </a:spcBef>
            </a:pPr>
            <a:r>
              <a:rPr lang="en-US" b="true" sz="10058">
                <a:solidFill>
                  <a:srgbClr val="FFFFFF"/>
                </a:solidFill>
                <a:latin typeface="Montserrat Bold"/>
                <a:ea typeface="Montserrat Bold"/>
                <a:cs typeface="Montserrat Bold"/>
                <a:sym typeface="Montserrat Bold"/>
              </a:rPr>
              <a:t>K-MEANS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770562"/>
            <a:ext cx="9315073" cy="926851"/>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Khái niệm K-Means</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176588"/>
            <a:ext cx="9976404" cy="3933825"/>
          </a:xfrm>
          <a:prstGeom prst="rect">
            <a:avLst/>
          </a:prstGeom>
        </p:spPr>
        <p:txBody>
          <a:bodyPr anchor="t" rtlCol="false" tIns="0" lIns="0" bIns="0" rIns="0">
            <a:spAutoFit/>
          </a:bodyPr>
          <a:lstStyle/>
          <a:p>
            <a:pPr algn="l">
              <a:lnSpc>
                <a:spcPts val="4440"/>
              </a:lnSpc>
            </a:pPr>
            <a:r>
              <a:rPr lang="en-US" sz="3700">
                <a:solidFill>
                  <a:srgbClr val="94DDDE"/>
                </a:solidFill>
                <a:latin typeface="Clear Sans Bold"/>
                <a:ea typeface="Clear Sans Bold"/>
                <a:cs typeface="Clear Sans Bold"/>
                <a:sym typeface="Clear Sans Bold"/>
              </a:rPr>
              <a:t>Thuật </a:t>
            </a:r>
            <a:r>
              <a:rPr lang="en-US" sz="3700">
                <a:solidFill>
                  <a:srgbClr val="94DDDE"/>
                </a:solidFill>
                <a:latin typeface="Clear Sans Bold"/>
                <a:ea typeface="Clear Sans Bold"/>
                <a:cs typeface="Clear Sans Bold"/>
                <a:sym typeface="Clear Sans Bold"/>
                <a:hlinkClick r:id="rId2" tooltip="https://builtin.com/machine-learning/k-means-algorithm"/>
              </a:rPr>
              <a:t>toán</a:t>
            </a:r>
            <a:r>
              <a:rPr lang="en-US" sz="3700">
                <a:solidFill>
                  <a:srgbClr val="F7B4A7"/>
                </a:solidFill>
                <a:latin typeface="Clear Sans Bold"/>
                <a:ea typeface="Clear Sans Bold"/>
                <a:cs typeface="Clear Sans Bold"/>
                <a:sym typeface="Clear Sans Bold"/>
                <a:hlinkClick r:id="rId3" tooltip="https://builtin.com/machine-learning/k-means-algorithm"/>
              </a:rPr>
              <a:t> K-M</a:t>
            </a:r>
            <a:r>
              <a:rPr lang="en-US" sz="3700">
                <a:solidFill>
                  <a:srgbClr val="F7B4A7"/>
                </a:solidFill>
                <a:latin typeface="Clear Sans Bold"/>
                <a:ea typeface="Clear Sans Bold"/>
                <a:cs typeface="Clear Sans Bold"/>
                <a:sym typeface="Clear Sans Bold"/>
                <a:hlinkClick r:id="rId4" tooltip="https://builtin.com/machine-learning/k-means-algorithm"/>
              </a:rPr>
              <a:t>eans</a:t>
            </a:r>
            <a:r>
              <a:rPr lang="en-US" sz="3700">
                <a:solidFill>
                  <a:srgbClr val="94DDDE"/>
                </a:solidFill>
                <a:latin typeface="Clear Sans Bold"/>
                <a:ea typeface="Clear Sans Bold"/>
                <a:cs typeface="Clear Sans Bold"/>
                <a:sym typeface="Clear Sans Bold"/>
              </a:rPr>
              <a:t> tính toán giá trị trung bình của tất cả các điểm dữ liệu trong một cụm để xác định điểm trọng tâm. Thuật toán này nhằm mục đích giảm </a:t>
            </a:r>
            <a:r>
              <a:rPr lang="en-US" sz="3700">
                <a:solidFill>
                  <a:srgbClr val="94DDDE"/>
                </a:solidFill>
                <a:latin typeface="Clear Sans Bold"/>
                <a:ea typeface="Clear Sans Bold"/>
                <a:cs typeface="Clear Sans Bold"/>
                <a:sym typeface="Clear Sans Bold"/>
                <a:hlinkClick r:id="rId5" tooltip="https://builtin.com/data-science/how-to-find-the-variance"/>
              </a:rPr>
              <a:t>phương sai</a:t>
            </a:r>
            <a:r>
              <a:rPr lang="en-US" sz="3700">
                <a:solidFill>
                  <a:srgbClr val="94DDDE"/>
                </a:solidFill>
                <a:latin typeface="Clear Sans Bold"/>
                <a:ea typeface="Clear Sans Bold"/>
                <a:cs typeface="Clear Sans Bold"/>
                <a:sym typeface="Clear Sans Bold"/>
              </a:rPr>
              <a:t> của các điểm dữ liệu trong một cụm càng nhiều càng tốt bằng cách giảm thiểu khoảng cách của mỗi điểm từ điểm trọng tâm.</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4019550"/>
            <a:ext cx="9976404" cy="2247900"/>
          </a:xfrm>
          <a:prstGeom prst="rect">
            <a:avLst/>
          </a:prstGeom>
        </p:spPr>
        <p:txBody>
          <a:bodyPr anchor="t" rtlCol="false" tIns="0" lIns="0" bIns="0" rIns="0">
            <a:spAutoFit/>
          </a:bodyPr>
          <a:lstStyle/>
          <a:p>
            <a:pPr algn="l">
              <a:lnSpc>
                <a:spcPts val="4440"/>
              </a:lnSpc>
            </a:pPr>
            <a:r>
              <a:rPr lang="en-US" sz="3700">
                <a:solidFill>
                  <a:srgbClr val="94DDDE"/>
                </a:solidFill>
                <a:latin typeface="Clear Sans Bold"/>
                <a:ea typeface="Clear Sans Bold"/>
                <a:cs typeface="Clear Sans Bold"/>
                <a:sym typeface="Clear Sans Bold"/>
              </a:rPr>
              <a:t>Sau đó, </a:t>
            </a:r>
            <a:r>
              <a:rPr lang="en-US" sz="3700">
                <a:solidFill>
                  <a:srgbClr val="F7B4A7"/>
                </a:solidFill>
                <a:latin typeface="Clear Sans Bold"/>
                <a:ea typeface="Clear Sans Bold"/>
                <a:cs typeface="Clear Sans Bold"/>
                <a:sym typeface="Clear Sans Bold"/>
              </a:rPr>
              <a:t>K-Means</a:t>
            </a:r>
            <a:r>
              <a:rPr lang="en-US" sz="3700">
                <a:solidFill>
                  <a:srgbClr val="94DDDE"/>
                </a:solidFill>
                <a:latin typeface="Clear Sans Bold"/>
                <a:ea typeface="Clear Sans Bold"/>
                <a:cs typeface="Clear Sans Bold"/>
                <a:sym typeface="Clear Sans Bold"/>
              </a:rPr>
              <a:t> phải đo </a:t>
            </a:r>
            <a:r>
              <a:rPr lang="en-US" sz="3700">
                <a:solidFill>
                  <a:srgbClr val="94DDDE"/>
                </a:solidFill>
                <a:latin typeface="Clear Sans Bold"/>
                <a:ea typeface="Clear Sans Bold"/>
                <a:cs typeface="Clear Sans Bold"/>
                <a:sym typeface="Clear Sans Bold"/>
                <a:hlinkClick r:id="rId2" tooltip="https://builtin.com/articles/euclidean-distance"/>
              </a:rPr>
              <a:t>khoảng cách Euclid</a:t>
            </a:r>
            <a:r>
              <a:rPr lang="en-US" sz="3700">
                <a:solidFill>
                  <a:srgbClr val="94DDDE"/>
                </a:solidFill>
                <a:latin typeface="Clear Sans Bold"/>
                <a:ea typeface="Clear Sans Bold"/>
                <a:cs typeface="Clear Sans Bold"/>
                <a:sym typeface="Clear Sans Bold"/>
              </a:rPr>
              <a:t> giữa mỗi điểm trong tập dữ liệu để sắp xếp dữ liệu thành các cụm trong đó các điểm dữ liệu gần nhau nhất.</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Công thức toán học  K-Means</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2252" y="0"/>
            <a:ext cx="16423497" cy="10287000"/>
          </a:xfrm>
          <a:custGeom>
            <a:avLst/>
            <a:gdLst/>
            <a:ahLst/>
            <a:cxnLst/>
            <a:rect r="r" b="b" t="t" l="l"/>
            <a:pathLst>
              <a:path h="10287000" w="16423497">
                <a:moveTo>
                  <a:pt x="0" y="0"/>
                </a:moveTo>
                <a:lnTo>
                  <a:pt x="16423496" y="0"/>
                </a:lnTo>
                <a:lnTo>
                  <a:pt x="16423496" y="10287000"/>
                </a:lnTo>
                <a:lnTo>
                  <a:pt x="0" y="1028700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906936"/>
            <a:ext cx="11622449" cy="2048940"/>
          </a:xfrm>
          <a:prstGeom prst="rect">
            <a:avLst/>
          </a:prstGeom>
        </p:spPr>
        <p:txBody>
          <a:bodyPr anchor="t" rtlCol="false" tIns="0" lIns="0" bIns="0" rIns="0">
            <a:spAutoFit/>
          </a:bodyPr>
          <a:lstStyle/>
          <a:p>
            <a:pPr algn="ctr" marL="0" indent="0" lvl="0">
              <a:lnSpc>
                <a:spcPts val="16741"/>
              </a:lnSpc>
              <a:spcBef>
                <a:spcPct val="0"/>
              </a:spcBef>
            </a:pPr>
            <a:r>
              <a:rPr lang="en-US" b="true" sz="11958">
                <a:solidFill>
                  <a:srgbClr val="FFFFFF"/>
                </a:solidFill>
                <a:latin typeface="Montserrat Bold"/>
                <a:ea typeface="Montserrat Bold"/>
                <a:cs typeface="Montserrat Bold"/>
                <a:sym typeface="Montserrat Bold"/>
              </a:rPr>
              <a:t>GIỚI THIỆU</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3500"/>
            <a:ext cx="18288000" cy="9360000"/>
          </a:xfrm>
          <a:custGeom>
            <a:avLst/>
            <a:gdLst/>
            <a:ahLst/>
            <a:cxnLst/>
            <a:rect r="r" b="b" t="t" l="l"/>
            <a:pathLst>
              <a:path h="9360000" w="18288000">
                <a:moveTo>
                  <a:pt x="0" y="0"/>
                </a:moveTo>
                <a:lnTo>
                  <a:pt x="18288000" y="0"/>
                </a:lnTo>
                <a:lnTo>
                  <a:pt x="18288000" y="9360000"/>
                </a:lnTo>
                <a:lnTo>
                  <a:pt x="0" y="9360000"/>
                </a:lnTo>
                <a:lnTo>
                  <a:pt x="0" y="0"/>
                </a:lnTo>
                <a:close/>
              </a:path>
            </a:pathLst>
          </a:custGeom>
          <a:blipFill>
            <a:blip r:embed="rId2"/>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766060"/>
            <a:ext cx="18288000" cy="4754880"/>
          </a:xfrm>
          <a:custGeom>
            <a:avLst/>
            <a:gdLst/>
            <a:ahLst/>
            <a:cxnLst/>
            <a:rect r="r" b="b" t="t" l="l"/>
            <a:pathLst>
              <a:path h="4754880" w="18288000">
                <a:moveTo>
                  <a:pt x="0" y="0"/>
                </a:moveTo>
                <a:lnTo>
                  <a:pt x="18288000" y="0"/>
                </a:lnTo>
                <a:lnTo>
                  <a:pt x="18288000" y="4754880"/>
                </a:lnTo>
                <a:lnTo>
                  <a:pt x="0" y="4754880"/>
                </a:lnTo>
                <a:lnTo>
                  <a:pt x="0" y="0"/>
                </a:lnTo>
                <a:close/>
              </a:path>
            </a:pathLst>
          </a:custGeom>
          <a:blipFill>
            <a:blip r:embed="rId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688048"/>
            <a:ext cx="18288000" cy="4910903"/>
          </a:xfrm>
          <a:custGeom>
            <a:avLst/>
            <a:gdLst/>
            <a:ahLst/>
            <a:cxnLst/>
            <a:rect r="r" b="b" t="t" l="l"/>
            <a:pathLst>
              <a:path h="4910903" w="18288000">
                <a:moveTo>
                  <a:pt x="0" y="0"/>
                </a:moveTo>
                <a:lnTo>
                  <a:pt x="18288000" y="0"/>
                </a:lnTo>
                <a:lnTo>
                  <a:pt x="18288000" y="4910904"/>
                </a:lnTo>
                <a:lnTo>
                  <a:pt x="0" y="4910904"/>
                </a:lnTo>
                <a:lnTo>
                  <a:pt x="0" y="0"/>
                </a:lnTo>
                <a:close/>
              </a:path>
            </a:pathLst>
          </a:custGeom>
          <a:blipFill>
            <a:blip r:embed="rId2"/>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Nguyên lí hoạt động của K-Means</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4446290" y="3813032"/>
            <a:ext cx="249446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841463" y="3813032"/>
            <a:ext cx="2494461" cy="0"/>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11236636" y="3813032"/>
            <a:ext cx="2494461" cy="0"/>
          </a:xfrm>
          <a:prstGeom prst="line">
            <a:avLst/>
          </a:prstGeom>
          <a:ln cap="flat" w="28575">
            <a:solidFill>
              <a:srgbClr val="31356E"/>
            </a:solidFill>
            <a:prstDash val="solid"/>
            <a:headEnd type="none" len="sm" w="sm"/>
            <a:tailEnd type="none" len="sm" w="sm"/>
          </a:ln>
        </p:spPr>
      </p:sp>
      <p:grpSp>
        <p:nvGrpSpPr>
          <p:cNvPr name="Group 5" id="5"/>
          <p:cNvGrpSpPr/>
          <p:nvPr/>
        </p:nvGrpSpPr>
        <p:grpSpPr>
          <a:xfrm rot="0">
            <a:off x="3545578" y="3371020"/>
            <a:ext cx="900712" cy="884024"/>
            <a:chOff x="0" y="0"/>
            <a:chExt cx="825825" cy="81052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7" id="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8" id="8"/>
          <p:cNvGrpSpPr/>
          <p:nvPr/>
        </p:nvGrpSpPr>
        <p:grpSpPr>
          <a:xfrm rot="0">
            <a:off x="6940751" y="3371020"/>
            <a:ext cx="900712" cy="884024"/>
            <a:chOff x="0" y="0"/>
            <a:chExt cx="825825" cy="810524"/>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0" id="1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1" id="11"/>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K-Means</a:t>
            </a:r>
          </a:p>
        </p:txBody>
      </p:sp>
      <p:grpSp>
        <p:nvGrpSpPr>
          <p:cNvPr name="Group 12" id="12"/>
          <p:cNvGrpSpPr/>
          <p:nvPr/>
        </p:nvGrpSpPr>
        <p:grpSpPr>
          <a:xfrm rot="0">
            <a:off x="6190272" y="4410627"/>
            <a:ext cx="2401669" cy="5770624"/>
            <a:chOff x="0" y="0"/>
            <a:chExt cx="3202226" cy="7694165"/>
          </a:xfrm>
        </p:grpSpPr>
        <p:sp>
          <p:nvSpPr>
            <p:cNvPr name="TextBox 13" id="13"/>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4" id="14"/>
            <p:cNvSpPr txBox="true"/>
            <p:nvPr/>
          </p:nvSpPr>
          <p:spPr>
            <a:xfrm rot="0">
              <a:off x="0" y="1801875"/>
              <a:ext cx="3202226" cy="5892290"/>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Tí</a:t>
              </a:r>
              <a:r>
                <a:rPr lang="en-US" sz="2100">
                  <a:solidFill>
                    <a:srgbClr val="2B4B82"/>
                  </a:solidFill>
                  <a:latin typeface="Clear Sans Regular"/>
                  <a:ea typeface="Clear Sans Regular"/>
                  <a:cs typeface="Clear Sans Regular"/>
                  <a:sym typeface="Clear Sans Regular"/>
                </a:rPr>
                <a:t>nh khoảng cách từ mỗi điểm dữ liệu đến tất cả các centroid (thường dùng khoảng cách Euclidean).</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Gán điểm đó vào cụm có centroid gần nhất.</a:t>
              </a:r>
            </a:p>
          </p:txBody>
        </p:sp>
        <p:sp>
          <p:nvSpPr>
            <p:cNvPr name="TextBox 15" id="15"/>
            <p:cNvSpPr txBox="true"/>
            <p:nvPr/>
          </p:nvSpPr>
          <p:spPr>
            <a:xfrm rot="0">
              <a:off x="0" y="925271"/>
              <a:ext cx="3202226"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Phân</a:t>
              </a:r>
              <a:r>
                <a:rPr lang="en-US" b="true" sz="2400">
                  <a:solidFill>
                    <a:srgbClr val="2B4B82"/>
                  </a:solidFill>
                  <a:latin typeface="Clear Sans Regular Bold"/>
                  <a:ea typeface="Clear Sans Regular Bold"/>
                  <a:cs typeface="Clear Sans Regular Bold"/>
                  <a:sym typeface="Clear Sans Regular Bold"/>
                </a:rPr>
                <a:t> cụm</a:t>
              </a:r>
            </a:p>
          </p:txBody>
        </p:sp>
      </p:grpSp>
      <p:grpSp>
        <p:nvGrpSpPr>
          <p:cNvPr name="Group 16" id="16"/>
          <p:cNvGrpSpPr/>
          <p:nvPr/>
        </p:nvGrpSpPr>
        <p:grpSpPr>
          <a:xfrm rot="0">
            <a:off x="2766230" y="4410627"/>
            <a:ext cx="2459408" cy="3610893"/>
            <a:chOff x="0" y="0"/>
            <a:chExt cx="3279211" cy="4814524"/>
          </a:xfrm>
        </p:grpSpPr>
        <p:sp>
          <p:nvSpPr>
            <p:cNvPr name="TextBox 17" id="17"/>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8" id="18"/>
            <p:cNvSpPr txBox="true"/>
            <p:nvPr/>
          </p:nvSpPr>
          <p:spPr>
            <a:xfrm rot="0">
              <a:off x="0" y="2373108"/>
              <a:ext cx="3279211" cy="2441415"/>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Chọn ngẫ</a:t>
              </a:r>
              <a:r>
                <a:rPr lang="en-US" sz="2100">
                  <a:solidFill>
                    <a:srgbClr val="2B4B82"/>
                  </a:solidFill>
                  <a:latin typeface="Clear Sans Regular"/>
                  <a:ea typeface="Clear Sans Regular"/>
                  <a:cs typeface="Clear Sans Regular"/>
                  <a:sym typeface="Clear Sans Regular"/>
                </a:rPr>
                <a:t>u nhiên kkk điểm từ tập dữ liệu làm các tâm cụm (centroids) ban đầu.</a:t>
              </a:r>
            </a:p>
          </p:txBody>
        </p:sp>
        <p:sp>
          <p:nvSpPr>
            <p:cNvPr name="TextBox 19" id="19"/>
            <p:cNvSpPr txBox="true"/>
            <p:nvPr/>
          </p:nvSpPr>
          <p:spPr>
            <a:xfrm rot="0">
              <a:off x="0" y="91968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Khở</a:t>
              </a:r>
              <a:r>
                <a:rPr lang="en-US" b="true" sz="2400">
                  <a:solidFill>
                    <a:srgbClr val="2B4B82"/>
                  </a:solidFill>
                  <a:latin typeface="Clear Sans Regular Bold"/>
                  <a:ea typeface="Clear Sans Regular Bold"/>
                  <a:cs typeface="Clear Sans Regular Bold"/>
                  <a:sym typeface="Clear Sans Regular Bold"/>
                </a:rPr>
                <a:t>i tạo các centroid</a:t>
              </a:r>
            </a:p>
          </p:txBody>
        </p:sp>
      </p:grpSp>
      <p:grpSp>
        <p:nvGrpSpPr>
          <p:cNvPr name="Group 20" id="20"/>
          <p:cNvGrpSpPr/>
          <p:nvPr/>
        </p:nvGrpSpPr>
        <p:grpSpPr>
          <a:xfrm rot="0">
            <a:off x="9556576" y="4416496"/>
            <a:ext cx="2459408" cy="3974761"/>
            <a:chOff x="0" y="0"/>
            <a:chExt cx="3279211" cy="5299681"/>
          </a:xfrm>
        </p:grpSpPr>
        <p:sp>
          <p:nvSpPr>
            <p:cNvPr name="TextBox 21" id="21"/>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2" id="22"/>
            <p:cNvSpPr txBox="true"/>
            <p:nvPr/>
          </p:nvSpPr>
          <p:spPr>
            <a:xfrm rot="0">
              <a:off x="0" y="2365283"/>
              <a:ext cx="3279211" cy="2934397"/>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Sau</a:t>
              </a:r>
              <a:r>
                <a:rPr lang="en-US" sz="2100">
                  <a:solidFill>
                    <a:srgbClr val="2B4B82"/>
                  </a:solidFill>
                  <a:latin typeface="Clear Sans Regular"/>
                  <a:ea typeface="Clear Sans Regular"/>
                  <a:cs typeface="Clear Sans Regular"/>
                  <a:sym typeface="Clear Sans Regular"/>
                </a:rPr>
                <a:t> khi gán xong, tính lại tâm cụm mới bằng cách lấy trung bình cộng của tất cả các điểm trong cùng cụm.</a:t>
              </a:r>
            </a:p>
          </p:txBody>
        </p:sp>
        <p:sp>
          <p:nvSpPr>
            <p:cNvPr name="TextBox 23" id="23"/>
            <p:cNvSpPr txBox="true"/>
            <p:nvPr/>
          </p:nvSpPr>
          <p:spPr>
            <a:xfrm rot="0">
              <a:off x="0" y="92527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Cập</a:t>
              </a:r>
              <a:r>
                <a:rPr lang="en-US" b="true" sz="2400">
                  <a:solidFill>
                    <a:srgbClr val="2B4B82"/>
                  </a:solidFill>
                  <a:latin typeface="Clear Sans Regular Bold"/>
                  <a:ea typeface="Clear Sans Regular Bold"/>
                  <a:cs typeface="Clear Sans Regular Bold"/>
                  <a:sym typeface="Clear Sans Regular Bold"/>
                </a:rPr>
                <a:t> nhật centroid</a:t>
              </a:r>
            </a:p>
          </p:txBody>
        </p:sp>
      </p:grpSp>
      <p:grpSp>
        <p:nvGrpSpPr>
          <p:cNvPr name="Group 24" id="24"/>
          <p:cNvGrpSpPr/>
          <p:nvPr/>
        </p:nvGrpSpPr>
        <p:grpSpPr>
          <a:xfrm rot="0">
            <a:off x="12841136" y="4416496"/>
            <a:ext cx="2680634" cy="3921941"/>
            <a:chOff x="0" y="0"/>
            <a:chExt cx="3574179" cy="5229255"/>
          </a:xfrm>
        </p:grpSpPr>
        <p:sp>
          <p:nvSpPr>
            <p:cNvPr name="TextBox 25" id="25"/>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6" id="26"/>
            <p:cNvSpPr txBox="true"/>
            <p:nvPr/>
          </p:nvSpPr>
          <p:spPr>
            <a:xfrm rot="0">
              <a:off x="0" y="1801875"/>
              <a:ext cx="3574179" cy="3427379"/>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Lặp</a:t>
              </a:r>
              <a:r>
                <a:rPr lang="en-US" sz="2100">
                  <a:solidFill>
                    <a:srgbClr val="2B4B82"/>
                  </a:solidFill>
                  <a:latin typeface="Clear Sans Regular"/>
                  <a:ea typeface="Clear Sans Regular"/>
                  <a:cs typeface="Clear Sans Regular"/>
                  <a:sym typeface="Clear Sans Regular"/>
                </a:rPr>
                <a:t> lại hai bước trên (Phân cụm và Cập nhật) cho đến khi:</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Centroid không thay đổi (hội tụ).</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Hoặc đạt số lần lặp tối đa.</a:t>
              </a:r>
            </a:p>
          </p:txBody>
        </p:sp>
        <p:sp>
          <p:nvSpPr>
            <p:cNvPr name="TextBox 27" id="27"/>
            <p:cNvSpPr txBox="true"/>
            <p:nvPr/>
          </p:nvSpPr>
          <p:spPr>
            <a:xfrm rot="0">
              <a:off x="0" y="925271"/>
              <a:ext cx="3574179"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Lặp</a:t>
              </a:r>
              <a:r>
                <a:rPr lang="en-US" b="true" sz="2400">
                  <a:solidFill>
                    <a:srgbClr val="2B4B82"/>
                  </a:solidFill>
                  <a:latin typeface="Clear Sans Regular Bold"/>
                  <a:ea typeface="Clear Sans Regular Bold"/>
                  <a:cs typeface="Clear Sans Regular Bold"/>
                  <a:sym typeface="Clear Sans Regular Bold"/>
                </a:rPr>
                <a:t> lại:</a:t>
              </a:r>
            </a:p>
          </p:txBody>
        </p:sp>
      </p:grpSp>
      <p:grpSp>
        <p:nvGrpSpPr>
          <p:cNvPr name="Group 28" id="28"/>
          <p:cNvGrpSpPr/>
          <p:nvPr/>
        </p:nvGrpSpPr>
        <p:grpSpPr>
          <a:xfrm rot="0">
            <a:off x="10335924" y="3371020"/>
            <a:ext cx="900712" cy="884024"/>
            <a:chOff x="0" y="0"/>
            <a:chExt cx="825825" cy="810524"/>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0" id="3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1" id="31"/>
          <p:cNvGrpSpPr/>
          <p:nvPr/>
        </p:nvGrpSpPr>
        <p:grpSpPr>
          <a:xfrm rot="0">
            <a:off x="13731097" y="3371020"/>
            <a:ext cx="900712" cy="884024"/>
            <a:chOff x="0" y="0"/>
            <a:chExt cx="825825" cy="810524"/>
          </a:xfrm>
        </p:grpSpPr>
        <p:sp>
          <p:nvSpPr>
            <p:cNvPr name="Freeform 32" id="32">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3" id="33"/>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descr="an isometric lined bar graph"/>
          <p:cNvSpPr/>
          <p:nvPr/>
        </p:nvSpPr>
        <p:spPr>
          <a:xfrm flipH="false" flipV="false" rot="0">
            <a:off x="10183990" y="1951228"/>
            <a:ext cx="6338112" cy="6384545"/>
          </a:xfrm>
          <a:custGeom>
            <a:avLst/>
            <a:gdLst/>
            <a:ahLst/>
            <a:cxnLst/>
            <a:rect r="r" b="b" t="t" l="l"/>
            <a:pathLst>
              <a:path h="6384545" w="6338112">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5956" y="4324350"/>
            <a:ext cx="7268114" cy="1638300"/>
          </a:xfrm>
          <a:prstGeom prst="rect">
            <a:avLst/>
          </a:prstGeom>
        </p:spPr>
        <p:txBody>
          <a:bodyPr anchor="t" rtlCol="false" tIns="0" lIns="0" bIns="0" rIns="0">
            <a:spAutoFit/>
          </a:bodyPr>
          <a:lstStyle/>
          <a:p>
            <a:pPr algn="l">
              <a:lnSpc>
                <a:spcPts val="6480"/>
              </a:lnSpc>
            </a:pPr>
            <a:r>
              <a:rPr lang="en-US" sz="5400" b="true">
                <a:solidFill>
                  <a:srgbClr val="F7B4A7"/>
                </a:solidFill>
                <a:latin typeface="Clear Sans Bold"/>
                <a:ea typeface="Clear Sans Bold"/>
                <a:cs typeface="Clear Sans Bold"/>
                <a:sym typeface="Clear Sans Bold"/>
              </a:rPr>
              <a:t>Ưu và nhược điểm của K-Means Clustering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graphicFrame>
        <p:nvGraphicFramePr>
          <p:cNvPr name="Object 2" id="2"/>
          <p:cNvGraphicFramePr/>
          <p:nvPr/>
        </p:nvGraphicFramePr>
        <p:xfrm>
          <a:off x="0" y="0"/>
          <a:ext cx="3771900" cy="2514600"/>
        </p:xfrm>
        <a:graphic>
          <a:graphicData uri="http://schemas.openxmlformats.org/presentationml/2006/ole">
            <p:oleObj imgW="4521200" imgH="32639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212592"/>
            <a:ext cx="9315073" cy="2080892"/>
          </a:xfrm>
          <a:prstGeom prst="rect">
            <a:avLst/>
          </a:prstGeom>
        </p:spPr>
        <p:txBody>
          <a:bodyPr anchor="t" rtlCol="false" tIns="0" lIns="0" bIns="0" rIns="0">
            <a:spAutoFit/>
          </a:bodyPr>
          <a:lstStyle/>
          <a:p>
            <a:pPr algn="l">
              <a:lnSpc>
                <a:spcPts val="7989"/>
              </a:lnSpc>
            </a:pPr>
            <a:r>
              <a:rPr lang="en-US" sz="8499" spc="-93">
                <a:solidFill>
                  <a:srgbClr val="2B4B82"/>
                </a:solidFill>
                <a:latin typeface="Clear Sans Bold"/>
                <a:ea typeface="Clear Sans Bold"/>
                <a:cs typeface="Clear Sans Bold"/>
                <a:sym typeface="Clear Sans Bold"/>
              </a:rPr>
              <a:t>Các biến thể của K-Means</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descr="an isometric lined file folder"/>
          <p:cNvSpPr/>
          <p:nvPr/>
        </p:nvSpPr>
        <p:spPr>
          <a:xfrm flipH="false" flipV="false" rot="0">
            <a:off x="1309758" y="1817226"/>
            <a:ext cx="3874545" cy="5122596"/>
          </a:xfrm>
          <a:custGeom>
            <a:avLst/>
            <a:gdLst/>
            <a:ahLst/>
            <a:cxnLst/>
            <a:rect r="r" b="b" t="t" l="l"/>
            <a:pathLst>
              <a:path h="5122596" w="3874545">
                <a:moveTo>
                  <a:pt x="0" y="0"/>
                </a:moveTo>
                <a:lnTo>
                  <a:pt x="3874546" y="0"/>
                </a:lnTo>
                <a:lnTo>
                  <a:pt x="3874546" y="5122595"/>
                </a:lnTo>
                <a:lnTo>
                  <a:pt x="0" y="5122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file folder"/>
          <p:cNvSpPr/>
          <p:nvPr/>
        </p:nvSpPr>
        <p:spPr>
          <a:xfrm flipH="false" flipV="false" rot="0">
            <a:off x="2380976" y="2607954"/>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file folder"/>
          <p:cNvSpPr/>
          <p:nvPr/>
        </p:nvSpPr>
        <p:spPr>
          <a:xfrm flipH="false" flipV="false" rot="0">
            <a:off x="3495732" y="3347179"/>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Table 5" id="5"/>
          <p:cNvGraphicFramePr>
            <a:graphicFrameLocks noGrp="true"/>
          </p:cNvGraphicFramePr>
          <p:nvPr/>
        </p:nvGraphicFramePr>
        <p:xfrm>
          <a:off x="8359147" y="1243012"/>
          <a:ext cx="8900153" cy="7800975"/>
        </p:xfrm>
        <a:graphic>
          <a:graphicData uri="http://schemas.openxmlformats.org/drawingml/2006/table">
            <a:tbl>
              <a:tblPr/>
              <a:tblGrid>
                <a:gridCol w="8900153"/>
              </a:tblGrid>
              <a:tr h="2084743">
                <a:tc>
                  <a:txBody>
                    <a:bodyPr anchor="t" rtlCol="false"/>
                    <a:lstStyle/>
                    <a:p>
                      <a:pPr algn="l">
                        <a:lnSpc>
                          <a:spcPts val="4060"/>
                        </a:lnSpc>
                        <a:defRPr/>
                      </a:pPr>
                      <a:r>
                        <a:rPr lang="en-US" sz="2900">
                          <a:solidFill>
                            <a:srgbClr val="94DDDE"/>
                          </a:solidFill>
                          <a:latin typeface="Clear Sans Regular"/>
                          <a:ea typeface="Clear Sans Regular"/>
                          <a:cs typeface="Clear Sans Regular"/>
                          <a:sym typeface="Clear Sans Regular"/>
                        </a:rPr>
                        <a:t>K-MEANS CÓ RẤT NHIỀU BIẾN THỂ ĐỂ CẢI THIỆN HIỆU SUẤT, ĐỘ ỔN ĐỊNH VÀ KHẢ NĂNG XỬ LÝ DỮ LIỆU PHỨC TẠP:</a:t>
                      </a:r>
                      <a:endParaRPr lang="en-US" sz="1100"/>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r h="5716232">
                <a:tc>
                  <a:txBody>
                    <a:bodyPr anchor="t" rtlCol="false"/>
                    <a:lstStyle/>
                    <a:p>
                      <a:pPr algn="l" marL="626111" indent="-313055" lvl="1">
                        <a:lnSpc>
                          <a:spcPts val="4060"/>
                        </a:lnSpc>
                        <a:buFont typeface="Arial"/>
                        <a:buChar char="•"/>
                        <a:defRPr/>
                      </a:pPr>
                      <a:r>
                        <a:rPr lang="en-US" b="true" sz="2900" u="sng">
                          <a:solidFill>
                            <a:srgbClr val="94DDDE"/>
                          </a:solidFill>
                          <a:latin typeface="Clear Sans Regular Bold"/>
                          <a:ea typeface="Clear Sans Regular Bold"/>
                          <a:cs typeface="Clear Sans Regular Bold"/>
                          <a:sym typeface="Clear Sans Regular Bold"/>
                        </a:rPr>
                        <a:t>Fuzzy C-Means: Phân cụm mềm.</a:t>
                      </a:r>
                      <a:endParaRPr lang="en-US" sz="1100"/>
                    </a:p>
                    <a:p>
                      <a:pPr algn="l" marL="626111" indent="-313055" lvl="1">
                        <a:lnSpc>
                          <a:spcPts val="4060"/>
                        </a:lnSpc>
                        <a:buFont typeface="Arial"/>
                        <a:buChar char="•"/>
                      </a:pPr>
                      <a:r>
                        <a:rPr lang="en-US" b="true" sz="2900" u="sng">
                          <a:solidFill>
                            <a:srgbClr val="94DDDE"/>
                          </a:solidFill>
                          <a:latin typeface="Clear Sans Regular Bold"/>
                          <a:ea typeface="Clear Sans Regular Bold"/>
                          <a:cs typeface="Clear Sans Regular Bold"/>
                          <a:sym typeface="Clear Sans Regular Bold"/>
                        </a:rPr>
                        <a:t>Mini-Batch K-Means: Xử lý dữ liệu lớn.</a:t>
                      </a:r>
                    </a:p>
                    <a:p>
                      <a:pPr algn="l" marL="626111" indent="-313055" lvl="1">
                        <a:lnSpc>
                          <a:spcPts val="4060"/>
                        </a:lnSpc>
                        <a:buFont typeface="Arial"/>
                        <a:buChar char="•"/>
                      </a:pPr>
                      <a:r>
                        <a:rPr lang="en-US" b="true" sz="2900" u="sng">
                          <a:solidFill>
                            <a:srgbClr val="94DDDE"/>
                          </a:solidFill>
                          <a:latin typeface="Clear Sans Regular Bold"/>
                          <a:ea typeface="Clear Sans Regular Bold"/>
                          <a:cs typeface="Clear Sans Regular Bold"/>
                          <a:sym typeface="Clear Sans Regular Bold"/>
                        </a:rPr>
                        <a:t>K-Medoids: Giảm tác động của outliers.</a:t>
                      </a:r>
                    </a:p>
                    <a:p>
                      <a:pPr algn="l" marL="626111" indent="-313055" lvl="1">
                        <a:lnSpc>
                          <a:spcPts val="4060"/>
                        </a:lnSpc>
                        <a:buFont typeface="Arial"/>
                        <a:buChar char="•"/>
                      </a:pPr>
                      <a:r>
                        <a:rPr lang="en-US" sz="2900">
                          <a:solidFill>
                            <a:srgbClr val="94DDDE"/>
                          </a:solidFill>
                          <a:latin typeface="Clear Sans Regular"/>
                          <a:ea typeface="Clear Sans Regular"/>
                          <a:cs typeface="Clear Sans Regular"/>
                          <a:sym typeface="Clear Sans Regular"/>
                        </a:rPr>
                        <a:t>K-Means++: Cải thiện việc khởi tạo.</a:t>
                      </a:r>
                    </a:p>
                    <a:p>
                      <a:pPr algn="l" marL="626111" indent="-313055" lvl="1">
                        <a:lnSpc>
                          <a:spcPts val="4060"/>
                        </a:lnSpc>
                        <a:buFont typeface="Arial"/>
                        <a:buChar char="•"/>
                      </a:pPr>
                      <a:r>
                        <a:rPr lang="en-US" sz="2900">
                          <a:solidFill>
                            <a:srgbClr val="94DDDE"/>
                          </a:solidFill>
                          <a:latin typeface="Clear Sans Regular"/>
                          <a:ea typeface="Clear Sans Regular"/>
                          <a:cs typeface="Clear Sans Regular"/>
                          <a:sym typeface="Clear Sans Regular"/>
                        </a:rPr>
                        <a:t>Weighted K-Means: Tính đến trọng số điểm dữ liệu.</a:t>
                      </a:r>
                    </a:p>
                    <a:p>
                      <a:pPr algn="l" marL="626111" indent="-313055" lvl="1">
                        <a:lnSpc>
                          <a:spcPts val="4060"/>
                        </a:lnSpc>
                        <a:buFont typeface="Arial"/>
                        <a:buChar char="•"/>
                      </a:pPr>
                      <a:r>
                        <a:rPr lang="en-US" sz="2900">
                          <a:solidFill>
                            <a:srgbClr val="94DDDE"/>
                          </a:solidFill>
                          <a:latin typeface="Clear Sans Regular"/>
                          <a:ea typeface="Clear Sans Regular"/>
                          <a:cs typeface="Clear Sans Regular"/>
                          <a:sym typeface="Clear Sans Regular"/>
                        </a:rPr>
                        <a:t>Bisecting K-Means: Phân cụm phân cấp.</a:t>
                      </a:r>
                    </a:p>
                    <a:p>
                      <a:pPr algn="l" marL="626111" indent="-313055" lvl="1">
                        <a:lnSpc>
                          <a:spcPts val="4060"/>
                        </a:lnSpc>
                        <a:buFont typeface="Arial"/>
                        <a:buChar char="•"/>
                      </a:pPr>
                      <a:r>
                        <a:rPr lang="en-US" sz="2900">
                          <a:solidFill>
                            <a:srgbClr val="94DDDE"/>
                          </a:solidFill>
                          <a:latin typeface="Clear Sans Regular"/>
                          <a:ea typeface="Clear Sans Regular"/>
                          <a:cs typeface="Clear Sans Regular"/>
                          <a:sym typeface="Clear Sans Regular"/>
                        </a:rPr>
                        <a:t>Global K-Means: Tối ưu hóa theo cách cộng dồn.</a:t>
                      </a:r>
                    </a:p>
                    <a:p>
                      <a:pPr algn="l" marL="626111" indent="-313055" lvl="1">
                        <a:lnSpc>
                          <a:spcPts val="4060"/>
                        </a:lnSpc>
                        <a:buFont typeface="Arial"/>
                        <a:buChar char="•"/>
                      </a:pPr>
                      <a:r>
                        <a:rPr lang="en-US" sz="2900">
                          <a:solidFill>
                            <a:srgbClr val="94DDDE"/>
                          </a:solidFill>
                          <a:latin typeface="Clear Sans Regular"/>
                          <a:ea typeface="Clear Sans Regular"/>
                          <a:cs typeface="Clear Sans Regular"/>
                          <a:sym typeface="Clear Sans Regular"/>
                        </a:rPr>
                        <a:t>Spectral K-Means: Phân cụm không lồi.</a:t>
                      </a:r>
                    </a:p>
                  </a:txBody>
                  <a:tcPr marL="190500" marR="190500" marT="190500" marB="190500" anchor="ctr">
                    <a:lnL cmpd="sng" algn="ctr" cap="flat" w="66675">
                      <a:solidFill>
                        <a:srgbClr val="2B4B82"/>
                      </a:solidFill>
                      <a:prstDash val="solid"/>
                      <a:round/>
                      <a:headEnd type="none" w="med" len="med"/>
                      <a:tailEnd type="none" w="med" len="med"/>
                    </a:lnL>
                    <a:lnR cmpd="sng" algn="ctr" cap="flat" w="66675">
                      <a:solidFill>
                        <a:srgbClr val="2B4B82"/>
                      </a:solidFill>
                      <a:prstDash val="solid"/>
                      <a:round/>
                      <a:headEnd type="none" w="med" len="med"/>
                      <a:tailEnd type="none" w="med" len="med"/>
                    </a:lnR>
                    <a:lnT cmpd="sng" algn="ctr" cap="flat" w="66675">
                      <a:solidFill>
                        <a:srgbClr val="2B4B82"/>
                      </a:solidFill>
                      <a:prstDash val="solid"/>
                      <a:round/>
                      <a:headEnd type="none" w="med" len="med"/>
                      <a:tailEnd type="none" w="med" len="med"/>
                    </a:lnT>
                    <a:lnB cmpd="sng" algn="ctr" cap="flat" w="66675">
                      <a:solidFill>
                        <a:srgbClr val="2B4B82"/>
                      </a:solidFill>
                      <a:prstDash val="solid"/>
                      <a:round/>
                      <a:headEnd type="none" w="med" len="med"/>
                      <a:tailEnd type="none" w="med" len="med"/>
                    </a:lnB>
                  </a:tcPr>
                </a:tc>
              </a:tr>
            </a:tbl>
          </a:graphicData>
        </a:graphic>
      </p:graphicFrame>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028700" y="1622425"/>
            <a:ext cx="9976404" cy="7042151"/>
            <a:chOff x="0" y="0"/>
            <a:chExt cx="13301871" cy="9389534"/>
          </a:xfrm>
        </p:grpSpPr>
        <p:sp>
          <p:nvSpPr>
            <p:cNvPr name="TextBox 3" id="3"/>
            <p:cNvSpPr txBox="true"/>
            <p:nvPr/>
          </p:nvSpPr>
          <p:spPr>
            <a:xfrm rot="0">
              <a:off x="0" y="0"/>
              <a:ext cx="13301871" cy="7620000"/>
            </a:xfrm>
            <a:prstGeom prst="rect">
              <a:avLst/>
            </a:prstGeom>
          </p:spPr>
          <p:txBody>
            <a:bodyPr anchor="t" rtlCol="false" tIns="0" lIns="0" bIns="0" rIns="0">
              <a:spAutoFit/>
            </a:bodyPr>
            <a:lstStyle/>
            <a:p>
              <a:pPr algn="l">
                <a:lnSpc>
                  <a:spcPts val="4560"/>
                </a:lnSpc>
              </a:pPr>
              <a:r>
                <a:rPr lang="en-US" sz="3800">
                  <a:solidFill>
                    <a:srgbClr val="94DDDE"/>
                  </a:solidFill>
                  <a:latin typeface="Clear Sans Bold"/>
                  <a:ea typeface="Clear Sans Bold"/>
                  <a:cs typeface="Clear Sans Bold"/>
                  <a:sym typeface="Clear Sans Bold"/>
                </a:rPr>
                <a:t>Giống</a:t>
              </a:r>
              <a:r>
                <a:rPr lang="en-US" sz="3800">
                  <a:solidFill>
                    <a:srgbClr val="94DDDE"/>
                  </a:solidFill>
                  <a:latin typeface="Clear Sans Bold"/>
                  <a:ea typeface="Clear Sans Bold"/>
                  <a:cs typeface="Clear Sans Bold"/>
                  <a:sym typeface="Clear Sans Bold"/>
                </a:rPr>
                <a:t> như k-means, thuật toán </a:t>
              </a:r>
              <a:r>
                <a:rPr lang="en-US" sz="3800">
                  <a:solidFill>
                    <a:srgbClr val="F7B4A7"/>
                  </a:solidFill>
                  <a:latin typeface="Clear Sans Bold"/>
                  <a:ea typeface="Clear Sans Bold"/>
                  <a:cs typeface="Clear Sans Bold"/>
                  <a:sym typeface="Clear Sans Bold"/>
                </a:rPr>
                <a:t>k-medoids</a:t>
              </a:r>
              <a:r>
                <a:rPr lang="en-US" sz="3800">
                  <a:solidFill>
                    <a:srgbClr val="94DDDE"/>
                  </a:solidFill>
                  <a:latin typeface="Clear Sans Bold"/>
                  <a:ea typeface="Clear Sans Bold"/>
                  <a:cs typeface="Clear Sans Bold"/>
                  <a:sym typeface="Clear Sans Bold"/>
                </a:rPr>
                <a:t> tìm cách xác định điểm trung tâm của một cụm dữ liệu. Tuy nhiên, thuật toán này chọn một điểm thực tế để biểu diễn tâm của cụm thay vì tính toán điểm trọng tâm. </a:t>
              </a:r>
              <a:r>
                <a:rPr lang="en-US" sz="3800">
                  <a:solidFill>
                    <a:srgbClr val="F7B4A7"/>
                  </a:solidFill>
                  <a:latin typeface="Clear Sans Bold"/>
                  <a:ea typeface="Clear Sans Bold"/>
                  <a:cs typeface="Clear Sans Bold"/>
                  <a:sym typeface="Clear Sans Bold"/>
                </a:rPr>
                <a:t>K-medoids</a:t>
              </a:r>
              <a:r>
                <a:rPr lang="en-US" sz="3800">
                  <a:solidFill>
                    <a:srgbClr val="94DDDE"/>
                  </a:solidFill>
                  <a:latin typeface="Clear Sans Bold"/>
                  <a:ea typeface="Clear Sans Bold"/>
                  <a:cs typeface="Clear Sans Bold"/>
                  <a:sym typeface="Clear Sans Bold"/>
                </a:rPr>
                <a:t> cũng </a:t>
              </a:r>
              <a:r>
                <a:rPr lang="en-US" sz="3800">
                  <a:solidFill>
                    <a:srgbClr val="94DDDE"/>
                  </a:solidFill>
                  <a:latin typeface="Clear Sans Bold"/>
                  <a:ea typeface="Clear Sans Bold"/>
                  <a:cs typeface="Clear Sans Bold"/>
                  <a:sym typeface="Clear Sans Bold"/>
                  <a:hlinkClick r:id="rId2" tooltip="https://builtin.com/data-science/curse-dimensionality"/>
                </a:rPr>
                <a:t>đo khoảng cách theo nhiều chiều</a:t>
              </a:r>
              <a:r>
                <a:rPr lang="en-US" sz="3800">
                  <a:solidFill>
                    <a:srgbClr val="94DDDE"/>
                  </a:solidFill>
                  <a:latin typeface="Clear Sans Bold"/>
                  <a:ea typeface="Clear Sans Bold"/>
                  <a:cs typeface="Clear Sans Bold"/>
                  <a:sym typeface="Clear Sans Bold"/>
                </a:rPr>
                <a:t> thay vì sử dụng khoảng cách Euclidean. Mặc dù ít phổ biến hơn k-means, </a:t>
              </a:r>
              <a:r>
                <a:rPr lang="en-US" sz="3800">
                  <a:solidFill>
                    <a:srgbClr val="F7B4A7"/>
                  </a:solidFill>
                  <a:latin typeface="Clear Sans Bold"/>
                  <a:ea typeface="Clear Sans Bold"/>
                  <a:cs typeface="Clear Sans Bold"/>
                  <a:sym typeface="Clear Sans Bold"/>
                </a:rPr>
                <a:t>k-medoids</a:t>
              </a:r>
              <a:r>
                <a:rPr lang="en-US" sz="3800">
                  <a:solidFill>
                    <a:srgbClr val="94DDDE"/>
                  </a:solidFill>
                  <a:latin typeface="Clear Sans Bold"/>
                  <a:ea typeface="Clear Sans Bold"/>
                  <a:cs typeface="Clear Sans Bold"/>
                  <a:sym typeface="Clear Sans Bold"/>
                </a:rPr>
                <a:t> phù hợp hơn để xử lý nhiễu dữ liệu và các giá trị ngoại lai. </a:t>
              </a:r>
            </a:p>
          </p:txBody>
        </p:sp>
        <p:sp>
          <p:nvSpPr>
            <p:cNvPr name="TextBox 4" id="4"/>
            <p:cNvSpPr txBox="true"/>
            <p:nvPr/>
          </p:nvSpPr>
          <p:spPr>
            <a:xfrm rot="0">
              <a:off x="0" y="8509000"/>
              <a:ext cx="13301871" cy="880534"/>
            </a:xfrm>
            <a:prstGeom prst="rect">
              <a:avLst/>
            </a:prstGeom>
          </p:spPr>
          <p:txBody>
            <a:bodyPr anchor="t" rtlCol="false" tIns="0" lIns="0" bIns="0" rIns="0">
              <a:spAutoFit/>
            </a:bodyPr>
            <a:lstStyle/>
            <a:p>
              <a:pPr algn="l">
                <a:lnSpc>
                  <a:spcPts val="5599"/>
                </a:lnSpc>
              </a:pPr>
              <a:r>
                <a:rPr lang="en-US" sz="3999" spc="399">
                  <a:solidFill>
                    <a:srgbClr val="F7B4A7"/>
                  </a:solidFill>
                  <a:latin typeface="Clear Sans Bold"/>
                  <a:ea typeface="Clear Sans Bold"/>
                  <a:cs typeface="Clear Sans Bold"/>
                  <a:sym typeface="Clear Sans Bold"/>
                </a:rPr>
                <a:t>K-MEDO</a:t>
              </a:r>
              <a:r>
                <a:rPr lang="en-US" sz="3999" spc="399">
                  <a:solidFill>
                    <a:srgbClr val="F7B4A7"/>
                  </a:solidFill>
                  <a:latin typeface="Clear Sans Bold"/>
                  <a:ea typeface="Clear Sans Bold"/>
                  <a:cs typeface="Clear Sans Bold"/>
                  <a:sym typeface="Clear Sans Bold"/>
                </a:rPr>
                <a:t>IDS</a:t>
              </a:r>
            </a:p>
          </p:txBody>
        </p:sp>
      </p:grpSp>
      <p:sp>
        <p:nvSpPr>
          <p:cNvPr name="Freeform 5" id="5"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descr="an isometric lined plug"/>
          <p:cNvSpPr/>
          <p:nvPr/>
        </p:nvSpPr>
        <p:spPr>
          <a:xfrm flipH="false" flipV="false" rot="0">
            <a:off x="11876152" y="3086100"/>
            <a:ext cx="5131837" cy="4114800"/>
          </a:xfrm>
          <a:custGeom>
            <a:avLst/>
            <a:gdLst/>
            <a:ahLst/>
            <a:cxnLst/>
            <a:rect r="r" b="b" t="t" l="l"/>
            <a:pathLst>
              <a:path h="4114800" w="5131837">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4719638"/>
            <a:ext cx="9768230" cy="952500"/>
          </a:xfrm>
          <a:prstGeom prst="rect">
            <a:avLst/>
          </a:prstGeom>
        </p:spPr>
        <p:txBody>
          <a:bodyPr anchor="t" rtlCol="false" tIns="0" lIns="0" bIns="0" rIns="0">
            <a:spAutoFit/>
          </a:bodyPr>
          <a:lstStyle/>
          <a:p>
            <a:pPr algn="l">
              <a:lnSpc>
                <a:spcPts val="7349"/>
              </a:lnSpc>
            </a:pPr>
            <a:r>
              <a:rPr lang="en-US" sz="6999">
                <a:solidFill>
                  <a:srgbClr val="31356E"/>
                </a:solidFill>
                <a:latin typeface="Clear Sans Bold"/>
                <a:ea typeface="Clear Sans Bold"/>
                <a:cs typeface="Clear Sans Bold"/>
                <a:sym typeface="Clear Sans Bold"/>
              </a:rPr>
              <a:t>Giới thiệu về Clustering</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4446290" y="3418720"/>
            <a:ext cx="249446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841463" y="3418720"/>
            <a:ext cx="2494461" cy="0"/>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11236636" y="3418720"/>
            <a:ext cx="2494461" cy="0"/>
          </a:xfrm>
          <a:prstGeom prst="line">
            <a:avLst/>
          </a:prstGeom>
          <a:ln cap="flat" w="28575">
            <a:solidFill>
              <a:srgbClr val="31356E"/>
            </a:solidFill>
            <a:prstDash val="solid"/>
            <a:headEnd type="none" len="sm" w="sm"/>
            <a:tailEnd type="none" len="sm" w="sm"/>
          </a:ln>
        </p:spPr>
      </p:sp>
      <p:grpSp>
        <p:nvGrpSpPr>
          <p:cNvPr name="Group 5" id="5"/>
          <p:cNvGrpSpPr/>
          <p:nvPr/>
        </p:nvGrpSpPr>
        <p:grpSpPr>
          <a:xfrm rot="0">
            <a:off x="3545578" y="2976708"/>
            <a:ext cx="900712" cy="884024"/>
            <a:chOff x="0" y="0"/>
            <a:chExt cx="825825" cy="81052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7" id="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8" id="8"/>
          <p:cNvGrpSpPr/>
          <p:nvPr/>
        </p:nvGrpSpPr>
        <p:grpSpPr>
          <a:xfrm rot="0">
            <a:off x="6940751" y="2976708"/>
            <a:ext cx="900712" cy="884024"/>
            <a:chOff x="0" y="0"/>
            <a:chExt cx="825825" cy="810524"/>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0" id="1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1" id="11"/>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Nguyên lí hoạt động K-M</a:t>
            </a:r>
            <a:r>
              <a:rPr lang="en-US" b="true" sz="6399">
                <a:solidFill>
                  <a:srgbClr val="2B4B82"/>
                </a:solidFill>
                <a:latin typeface="Clear Sans Bold"/>
                <a:ea typeface="Clear Sans Bold"/>
                <a:cs typeface="Clear Sans Bold"/>
                <a:sym typeface="Clear Sans Bold"/>
              </a:rPr>
              <a:t>edoids</a:t>
            </a:r>
          </a:p>
        </p:txBody>
      </p:sp>
      <p:grpSp>
        <p:nvGrpSpPr>
          <p:cNvPr name="Group 12" id="12"/>
          <p:cNvGrpSpPr/>
          <p:nvPr/>
        </p:nvGrpSpPr>
        <p:grpSpPr>
          <a:xfrm rot="0">
            <a:off x="6190272" y="4016316"/>
            <a:ext cx="2401669" cy="2865551"/>
            <a:chOff x="0" y="0"/>
            <a:chExt cx="3202226" cy="3820735"/>
          </a:xfrm>
        </p:grpSpPr>
        <p:sp>
          <p:nvSpPr>
            <p:cNvPr name="TextBox 13" id="13"/>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4" id="14"/>
            <p:cNvSpPr txBox="true"/>
            <p:nvPr/>
          </p:nvSpPr>
          <p:spPr>
            <a:xfrm rot="0">
              <a:off x="0" y="2365283"/>
              <a:ext cx="3202226" cy="1455451"/>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Gán</a:t>
              </a:r>
              <a:r>
                <a:rPr lang="en-US" sz="2100">
                  <a:solidFill>
                    <a:srgbClr val="2B4B82"/>
                  </a:solidFill>
                  <a:latin typeface="Clear Sans Regular"/>
                  <a:ea typeface="Clear Sans Regular"/>
                  <a:cs typeface="Clear Sans Regular"/>
                  <a:sym typeface="Clear Sans Regular"/>
                </a:rPr>
                <a:t> mỗi điểm dữ liệu vào cụm có medoid gần nhất</a:t>
              </a:r>
            </a:p>
          </p:txBody>
        </p:sp>
        <p:sp>
          <p:nvSpPr>
            <p:cNvPr name="TextBox 15" id="15"/>
            <p:cNvSpPr txBox="true"/>
            <p:nvPr/>
          </p:nvSpPr>
          <p:spPr>
            <a:xfrm rot="0">
              <a:off x="0" y="925271"/>
              <a:ext cx="3202226"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 Gán điểm vào cụm</a:t>
              </a:r>
            </a:p>
          </p:txBody>
        </p:sp>
      </p:grpSp>
      <p:grpSp>
        <p:nvGrpSpPr>
          <p:cNvPr name="Group 16" id="16"/>
          <p:cNvGrpSpPr/>
          <p:nvPr/>
        </p:nvGrpSpPr>
        <p:grpSpPr>
          <a:xfrm rot="0">
            <a:off x="2766230" y="4016316"/>
            <a:ext cx="2459408" cy="2818600"/>
            <a:chOff x="0" y="0"/>
            <a:chExt cx="3279211" cy="3758134"/>
          </a:xfrm>
        </p:grpSpPr>
        <p:sp>
          <p:nvSpPr>
            <p:cNvPr name="TextBox 17" id="17"/>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8" id="18"/>
            <p:cNvSpPr txBox="true"/>
            <p:nvPr/>
          </p:nvSpPr>
          <p:spPr>
            <a:xfrm rot="0">
              <a:off x="0" y="1809700"/>
              <a:ext cx="3279211" cy="1948433"/>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Chọn ngẫ</a:t>
              </a:r>
              <a:r>
                <a:rPr lang="en-US" sz="2100">
                  <a:solidFill>
                    <a:srgbClr val="2B4B82"/>
                  </a:solidFill>
                  <a:latin typeface="Clear Sans Regular"/>
                  <a:ea typeface="Clear Sans Regular"/>
                  <a:cs typeface="Clear Sans Regular"/>
                  <a:sym typeface="Clear Sans Regular"/>
                </a:rPr>
                <a:t>u nhiên K điểm từ tập dữ liệu làm medoid ban đầu.</a:t>
              </a:r>
            </a:p>
          </p:txBody>
        </p:sp>
        <p:sp>
          <p:nvSpPr>
            <p:cNvPr name="TextBox 19" id="19"/>
            <p:cNvSpPr txBox="true"/>
            <p:nvPr/>
          </p:nvSpPr>
          <p:spPr>
            <a:xfrm rot="0">
              <a:off x="0" y="919681"/>
              <a:ext cx="3279211"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Khở</a:t>
              </a:r>
              <a:r>
                <a:rPr lang="en-US" b="true" sz="2400">
                  <a:solidFill>
                    <a:srgbClr val="2B4B82"/>
                  </a:solidFill>
                  <a:latin typeface="Clear Sans Regular Bold"/>
                  <a:ea typeface="Clear Sans Regular Bold"/>
                  <a:cs typeface="Clear Sans Regular Bold"/>
                  <a:sym typeface="Clear Sans Regular Bold"/>
                </a:rPr>
                <a:t>i tạo</a:t>
              </a:r>
            </a:p>
          </p:txBody>
        </p:sp>
      </p:grpSp>
      <p:grpSp>
        <p:nvGrpSpPr>
          <p:cNvPr name="Group 20" id="20"/>
          <p:cNvGrpSpPr/>
          <p:nvPr/>
        </p:nvGrpSpPr>
        <p:grpSpPr>
          <a:xfrm rot="0">
            <a:off x="9556576" y="4022185"/>
            <a:ext cx="2459408" cy="5031151"/>
            <a:chOff x="0" y="0"/>
            <a:chExt cx="3279211" cy="6708201"/>
          </a:xfrm>
        </p:grpSpPr>
        <p:sp>
          <p:nvSpPr>
            <p:cNvPr name="TextBox 21" id="21"/>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2" id="22"/>
            <p:cNvSpPr txBox="true"/>
            <p:nvPr/>
          </p:nvSpPr>
          <p:spPr>
            <a:xfrm rot="0">
              <a:off x="0" y="1801875"/>
              <a:ext cx="3279211" cy="4906326"/>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Với</a:t>
              </a:r>
              <a:r>
                <a:rPr lang="en-US" sz="2100">
                  <a:solidFill>
                    <a:srgbClr val="2B4B82"/>
                  </a:solidFill>
                  <a:latin typeface="Clear Sans Regular"/>
                  <a:ea typeface="Clear Sans Regular"/>
                  <a:cs typeface="Clear Sans Regular"/>
                  <a:sym typeface="Clear Sans Regular"/>
                </a:rPr>
                <a:t> mỗi cụm, tính tổng khoảng cách từ mỗi điểm trong cụm đến tất cả các điểm còn lại</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Chọn điểm có tổng khoảng cách nhỏ nhất làm medoid mới</a:t>
              </a:r>
            </a:p>
          </p:txBody>
        </p:sp>
        <p:sp>
          <p:nvSpPr>
            <p:cNvPr name="TextBox 23" id="23"/>
            <p:cNvSpPr txBox="true"/>
            <p:nvPr/>
          </p:nvSpPr>
          <p:spPr>
            <a:xfrm rot="0">
              <a:off x="0" y="925271"/>
              <a:ext cx="3279211"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Cập </a:t>
              </a:r>
              <a:r>
                <a:rPr lang="en-US" b="true" sz="2400">
                  <a:solidFill>
                    <a:srgbClr val="2B4B82"/>
                  </a:solidFill>
                  <a:latin typeface="Clear Sans Regular Bold"/>
                  <a:ea typeface="Clear Sans Regular Bold"/>
                  <a:cs typeface="Clear Sans Regular Bold"/>
                  <a:sym typeface="Clear Sans Regular Bold"/>
                </a:rPr>
                <a:t>nhật medoid</a:t>
              </a:r>
            </a:p>
          </p:txBody>
        </p:sp>
      </p:grpSp>
      <p:grpSp>
        <p:nvGrpSpPr>
          <p:cNvPr name="Group 24" id="24"/>
          <p:cNvGrpSpPr/>
          <p:nvPr/>
        </p:nvGrpSpPr>
        <p:grpSpPr>
          <a:xfrm rot="0">
            <a:off x="12841136" y="4022185"/>
            <a:ext cx="2680634" cy="3182468"/>
            <a:chOff x="0" y="0"/>
            <a:chExt cx="3574179" cy="4243291"/>
          </a:xfrm>
        </p:grpSpPr>
        <p:sp>
          <p:nvSpPr>
            <p:cNvPr name="TextBox 25" id="25"/>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6" id="26"/>
            <p:cNvSpPr txBox="true"/>
            <p:nvPr/>
          </p:nvSpPr>
          <p:spPr>
            <a:xfrm rot="0">
              <a:off x="0" y="1801875"/>
              <a:ext cx="3574179" cy="2441415"/>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Nếu k</a:t>
              </a:r>
              <a:r>
                <a:rPr lang="en-US" sz="2100">
                  <a:solidFill>
                    <a:srgbClr val="2B4B82"/>
                  </a:solidFill>
                  <a:latin typeface="Clear Sans Regular"/>
                  <a:ea typeface="Clear Sans Regular"/>
                  <a:cs typeface="Clear Sans Regular"/>
                  <a:sym typeface="Clear Sans Regular"/>
                </a:rPr>
                <a:t>hông có sự thay đổi về medoid, dừng lại.</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Nếu có thay đổi, quay lại Bước 2.</a:t>
              </a:r>
            </a:p>
          </p:txBody>
        </p:sp>
        <p:sp>
          <p:nvSpPr>
            <p:cNvPr name="TextBox 27" id="27"/>
            <p:cNvSpPr txBox="true"/>
            <p:nvPr/>
          </p:nvSpPr>
          <p:spPr>
            <a:xfrm rot="0">
              <a:off x="0" y="925271"/>
              <a:ext cx="3574179"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Lặp</a:t>
              </a:r>
              <a:r>
                <a:rPr lang="en-US" b="true" sz="2400">
                  <a:solidFill>
                    <a:srgbClr val="2B4B82"/>
                  </a:solidFill>
                  <a:latin typeface="Clear Sans Regular Bold"/>
                  <a:ea typeface="Clear Sans Regular Bold"/>
                  <a:cs typeface="Clear Sans Regular Bold"/>
                  <a:sym typeface="Clear Sans Regular Bold"/>
                </a:rPr>
                <a:t> lại</a:t>
              </a:r>
            </a:p>
          </p:txBody>
        </p:sp>
      </p:grpSp>
      <p:grpSp>
        <p:nvGrpSpPr>
          <p:cNvPr name="Group 28" id="28"/>
          <p:cNvGrpSpPr/>
          <p:nvPr/>
        </p:nvGrpSpPr>
        <p:grpSpPr>
          <a:xfrm rot="0">
            <a:off x="10335924" y="2976708"/>
            <a:ext cx="900712" cy="884024"/>
            <a:chOff x="0" y="0"/>
            <a:chExt cx="825825" cy="810524"/>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0" id="3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1" id="31"/>
          <p:cNvGrpSpPr/>
          <p:nvPr/>
        </p:nvGrpSpPr>
        <p:grpSpPr>
          <a:xfrm rot="0">
            <a:off x="13731097" y="2976708"/>
            <a:ext cx="900712" cy="884024"/>
            <a:chOff x="0" y="0"/>
            <a:chExt cx="825825" cy="810524"/>
          </a:xfrm>
        </p:grpSpPr>
        <p:sp>
          <p:nvSpPr>
            <p:cNvPr name="Freeform 32" id="32">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3" id="33"/>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486150"/>
            <a:ext cx="9976404" cy="3324225"/>
          </a:xfrm>
          <a:prstGeom prst="rect">
            <a:avLst/>
          </a:prstGeom>
        </p:spPr>
        <p:txBody>
          <a:bodyPr anchor="t" rtlCol="false" tIns="0" lIns="0" bIns="0" rIns="0">
            <a:spAutoFit/>
          </a:bodyPr>
          <a:lstStyle/>
          <a:p>
            <a:pPr algn="l">
              <a:lnSpc>
                <a:spcPts val="5280"/>
              </a:lnSpc>
            </a:pPr>
            <a:r>
              <a:rPr lang="en-US" sz="4400">
                <a:solidFill>
                  <a:srgbClr val="F7B4A7"/>
                </a:solidFill>
                <a:latin typeface="Clear Sans Bold"/>
                <a:ea typeface="Clear Sans Bold"/>
                <a:cs typeface="Clear Sans Bold"/>
                <a:sym typeface="Clear Sans Bold"/>
              </a:rPr>
              <a:t>K-M</a:t>
            </a:r>
            <a:r>
              <a:rPr lang="en-US" sz="4400">
                <a:solidFill>
                  <a:srgbClr val="F7B4A7"/>
                </a:solidFill>
                <a:latin typeface="Clear Sans Bold"/>
                <a:ea typeface="Clear Sans Bold"/>
                <a:cs typeface="Clear Sans Bold"/>
                <a:sym typeface="Clear Sans Bold"/>
              </a:rPr>
              <a:t>eans</a:t>
            </a:r>
            <a:r>
              <a:rPr lang="en-US" sz="4400">
                <a:solidFill>
                  <a:srgbClr val="94DDDE"/>
                </a:solidFill>
                <a:latin typeface="Clear Sans Bold"/>
                <a:ea typeface="Clear Sans Bold"/>
                <a:cs typeface="Clear Sans Bold"/>
                <a:sym typeface="Clear Sans Bold"/>
              </a:rPr>
              <a:t>: Tính centroid bằng cách lấy trung bình tất cả các điểm trong cụm.</a:t>
            </a:r>
          </a:p>
          <a:p>
            <a:pPr algn="l">
              <a:lnSpc>
                <a:spcPts val="5280"/>
              </a:lnSpc>
            </a:pPr>
            <a:r>
              <a:rPr lang="en-US" sz="4400">
                <a:solidFill>
                  <a:srgbClr val="F7B4A7"/>
                </a:solidFill>
                <a:latin typeface="Clear Sans Bold"/>
                <a:ea typeface="Clear Sans Bold"/>
                <a:cs typeface="Clear Sans Bold"/>
                <a:sym typeface="Clear Sans Bold"/>
              </a:rPr>
              <a:t>K-Medoids</a:t>
            </a:r>
            <a:r>
              <a:rPr lang="en-US" sz="4400">
                <a:solidFill>
                  <a:srgbClr val="94DDDE"/>
                </a:solidFill>
                <a:latin typeface="Clear Sans Bold"/>
                <a:ea typeface="Clear Sans Bold"/>
                <a:cs typeface="Clear Sans Bold"/>
                <a:sym typeface="Clear Sans Bold"/>
              </a:rPr>
              <a:t>: Tìm medoid bằng cách chọn điểm có tổng khoảng cách nhỏ nhất đến các điểm khác trong cụm.</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998300"/>
            <a:ext cx="7810500" cy="657225"/>
          </a:xfrm>
          <a:prstGeom prst="rect">
            <a:avLst/>
          </a:prstGeom>
        </p:spPr>
        <p:txBody>
          <a:bodyPr anchor="t" rtlCol="false" tIns="0" lIns="0" bIns="0" rIns="0">
            <a:spAutoFit/>
          </a:bodyPr>
          <a:lstStyle/>
          <a:p>
            <a:pPr algn="l" marL="949965" indent="-474983" lvl="1">
              <a:lnSpc>
                <a:spcPts val="5280"/>
              </a:lnSpc>
              <a:spcBef>
                <a:spcPct val="0"/>
              </a:spcBef>
              <a:buAutoNum type="arabicPeriod" startAt="1"/>
            </a:pPr>
            <a:r>
              <a:rPr lang="en-US" sz="4400">
                <a:solidFill>
                  <a:srgbClr val="F7B4A7"/>
                </a:solidFill>
                <a:latin typeface="Clear Sans Bold"/>
                <a:ea typeface="Clear Sans Bold"/>
                <a:cs typeface="Clear Sans Bold"/>
                <a:sym typeface="Clear Sans Bold"/>
              </a:rPr>
              <a:t> </a:t>
            </a:r>
            <a:r>
              <a:rPr lang="en-US" b="true" sz="4400" strike="noStrike" u="none">
                <a:solidFill>
                  <a:srgbClr val="F7B4A7"/>
                </a:solidFill>
                <a:latin typeface="Clear Sans Bold"/>
                <a:ea typeface="Clear Sans Bold"/>
                <a:cs typeface="Clear Sans Bold"/>
                <a:sym typeface="Clear Sans Bold"/>
              </a:rPr>
              <a:t>Định nghĩa trung tâm cụm</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152775"/>
            <a:ext cx="9976404" cy="3990975"/>
          </a:xfrm>
          <a:prstGeom prst="rect">
            <a:avLst/>
          </a:prstGeom>
        </p:spPr>
        <p:txBody>
          <a:bodyPr anchor="t" rtlCol="false" tIns="0" lIns="0" bIns="0" rIns="0">
            <a:spAutoFit/>
          </a:bodyPr>
          <a:lstStyle/>
          <a:p>
            <a:pPr algn="l">
              <a:lnSpc>
                <a:spcPts val="5280"/>
              </a:lnSpc>
            </a:pPr>
            <a:r>
              <a:rPr lang="en-US" sz="4400">
                <a:solidFill>
                  <a:srgbClr val="F7B4A7"/>
                </a:solidFill>
                <a:latin typeface="Clear Sans Bold"/>
                <a:ea typeface="Clear Sans Bold"/>
                <a:cs typeface="Clear Sans Bold"/>
                <a:sym typeface="Clear Sans Bold"/>
              </a:rPr>
              <a:t>K-M</a:t>
            </a:r>
            <a:r>
              <a:rPr lang="en-US" sz="4400">
                <a:solidFill>
                  <a:srgbClr val="F7B4A7"/>
                </a:solidFill>
                <a:latin typeface="Clear Sans Bold"/>
                <a:ea typeface="Clear Sans Bold"/>
                <a:cs typeface="Clear Sans Bold"/>
                <a:sym typeface="Clear Sans Bold"/>
              </a:rPr>
              <a:t>eans</a:t>
            </a:r>
            <a:r>
              <a:rPr lang="en-US" sz="4400">
                <a:solidFill>
                  <a:srgbClr val="94DDDE"/>
                </a:solidFill>
                <a:latin typeface="Clear Sans Bold"/>
                <a:ea typeface="Clear Sans Bold"/>
                <a:cs typeface="Clear Sans Bold"/>
                <a:sym typeface="Clear Sans Bold"/>
              </a:rPr>
              <a:t>: Tối ưu hóa trung bình bình phương sai (SSE), nhạy cảm với outliers.</a:t>
            </a:r>
          </a:p>
          <a:p>
            <a:pPr algn="l">
              <a:lnSpc>
                <a:spcPts val="5280"/>
              </a:lnSpc>
            </a:pPr>
            <a:r>
              <a:rPr lang="en-US" sz="4400">
                <a:solidFill>
                  <a:srgbClr val="F7B4A7"/>
                </a:solidFill>
                <a:latin typeface="Clear Sans Bold"/>
                <a:ea typeface="Clear Sans Bold"/>
                <a:cs typeface="Clear Sans Bold"/>
                <a:sym typeface="Clear Sans Bold"/>
              </a:rPr>
              <a:t>K-Medoids</a:t>
            </a:r>
            <a:r>
              <a:rPr lang="en-US" sz="4400">
                <a:solidFill>
                  <a:srgbClr val="94DDDE"/>
                </a:solidFill>
                <a:latin typeface="Clear Sans Bold"/>
                <a:ea typeface="Clear Sans Bold"/>
                <a:cs typeface="Clear Sans Bold"/>
                <a:sym typeface="Clear Sans Bold"/>
              </a:rPr>
              <a:t>: Tối ưu hóa tổng khoảng cách tuyệt đối, ít bị ảnh hưởng bởi điểm nhiễu.</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1998300"/>
            <a:ext cx="5567601" cy="657225"/>
          </a:xfrm>
          <a:prstGeom prst="rect">
            <a:avLst/>
          </a:prstGeom>
        </p:spPr>
        <p:txBody>
          <a:bodyPr anchor="t" rtlCol="false" tIns="0" lIns="0" bIns="0" rIns="0">
            <a:spAutoFit/>
          </a:bodyPr>
          <a:lstStyle/>
          <a:p>
            <a:pPr algn="l">
              <a:lnSpc>
                <a:spcPts val="5280"/>
              </a:lnSpc>
              <a:spcBef>
                <a:spcPct val="0"/>
              </a:spcBef>
            </a:pPr>
            <a:r>
              <a:rPr lang="en-US" sz="4400">
                <a:solidFill>
                  <a:srgbClr val="F7B4A7"/>
                </a:solidFill>
                <a:latin typeface="Clear Sans Bold"/>
                <a:ea typeface="Clear Sans Bold"/>
                <a:cs typeface="Clear Sans Bold"/>
                <a:sym typeface="Clear Sans Bold"/>
              </a:rPr>
              <a:t>2.</a:t>
            </a:r>
            <a:r>
              <a:rPr lang="en-US" b="true" sz="4400" strike="noStrike" u="none">
                <a:solidFill>
                  <a:srgbClr val="F7B4A7"/>
                </a:solidFill>
                <a:latin typeface="Clear Sans Bold"/>
                <a:ea typeface="Clear Sans Bold"/>
                <a:cs typeface="Clear Sans Bold"/>
                <a:sym typeface="Clear Sans Bold"/>
              </a:rPr>
              <a:t> Tiêu chí tối ưu hóa:</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K-Medoids: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Tính centroid của mỗi cụm.</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Gán lại các điểm vào cụm có centroid gần nhất.</a:t>
                      </a:r>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Lặp</a:t>
                      </a:r>
                      <a:r>
                        <a:rPr lang="en-US" sz="2999">
                          <a:solidFill>
                            <a:srgbClr val="2B4B82"/>
                          </a:solidFill>
                          <a:latin typeface="Clear Sans Regular"/>
                          <a:ea typeface="Clear Sans Regular"/>
                          <a:cs typeface="Clear Sans Regular"/>
                          <a:sym typeface="Clear Sans Regular"/>
                        </a:rPr>
                        <a:t> lại cho đến khi không còn thay đổi.</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Chọn ngẫu nhiên K medoid từ dữ liệu.</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Gán điểm vào cụm có medoid gần nhất.</a:t>
                      </a:r>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Cập nhật</a:t>
                      </a:r>
                      <a:r>
                        <a:rPr lang="en-US" sz="2999">
                          <a:solidFill>
                            <a:srgbClr val="2B4B82"/>
                          </a:solidFill>
                          <a:latin typeface="Clear Sans Regular"/>
                          <a:ea typeface="Clear Sans Regular"/>
                          <a:cs typeface="Clear Sans Regular"/>
                          <a:sym typeface="Clear Sans Regular"/>
                        </a:rPr>
                        <a:t> medoid bằng cách thay thế điểm hiện tại với các điểm khác trong cụm để tìm medoid tốt nhất.</a:t>
                      </a:r>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Lặp lại đến khi hội tụ.</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10110907" cy="838200"/>
          </a:xfrm>
          <a:prstGeom prst="rect">
            <a:avLst/>
          </a:prstGeom>
        </p:spPr>
        <p:txBody>
          <a:bodyPr anchor="t" rtlCol="false" tIns="0" lIns="0" bIns="0" rIns="0">
            <a:spAutoFit/>
          </a:bodyPr>
          <a:lstStyle/>
          <a:p>
            <a:pPr algn="l" marL="0" indent="0" lvl="0">
              <a:lnSpc>
                <a:spcPts val="6600"/>
              </a:lnSpc>
              <a:spcBef>
                <a:spcPct val="0"/>
              </a:spcBef>
            </a:pPr>
            <a:r>
              <a:rPr lang="en-US" b="true" sz="5500" strike="noStrike" u="none">
                <a:solidFill>
                  <a:srgbClr val="2B4B82"/>
                </a:solidFill>
                <a:latin typeface="Clear Sans Bold"/>
                <a:ea typeface="Clear Sans Bold"/>
                <a:cs typeface="Clear Sans Bold"/>
                <a:sym typeface="Clear Sans Bold"/>
              </a:rPr>
              <a:t>3. Quá trình cập nhật trung tâm</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028700" y="2432050"/>
            <a:ext cx="9976404" cy="5422901"/>
            <a:chOff x="0" y="0"/>
            <a:chExt cx="13301871" cy="7230534"/>
          </a:xfrm>
        </p:grpSpPr>
        <p:sp>
          <p:nvSpPr>
            <p:cNvPr name="TextBox 3" id="3"/>
            <p:cNvSpPr txBox="true"/>
            <p:nvPr/>
          </p:nvSpPr>
          <p:spPr>
            <a:xfrm rot="0">
              <a:off x="0" y="0"/>
              <a:ext cx="13301871" cy="5461000"/>
            </a:xfrm>
            <a:prstGeom prst="rect">
              <a:avLst/>
            </a:prstGeom>
          </p:spPr>
          <p:txBody>
            <a:bodyPr anchor="t" rtlCol="false" tIns="0" lIns="0" bIns="0" rIns="0">
              <a:spAutoFit/>
            </a:bodyPr>
            <a:lstStyle/>
            <a:p>
              <a:pPr algn="l">
                <a:lnSpc>
                  <a:spcPts val="6480"/>
                </a:lnSpc>
              </a:pPr>
              <a:r>
                <a:rPr lang="en-US" sz="5400">
                  <a:solidFill>
                    <a:srgbClr val="94DDDE"/>
                  </a:solidFill>
                  <a:latin typeface="Clear Sans Bold"/>
                  <a:ea typeface="Clear Sans Bold"/>
                  <a:cs typeface="Clear Sans Bold"/>
                  <a:sym typeface="Clear Sans Bold"/>
                </a:rPr>
                <a:t>Là</a:t>
              </a:r>
              <a:r>
                <a:rPr lang="en-US" sz="5400">
                  <a:solidFill>
                    <a:srgbClr val="94DDDE"/>
                  </a:solidFill>
                  <a:latin typeface="Clear Sans Bold"/>
                  <a:ea typeface="Clear Sans Bold"/>
                  <a:cs typeface="Clear Sans Bold"/>
                  <a:sym typeface="Clear Sans Bold"/>
                </a:rPr>
                <a:t> một biến thể của </a:t>
              </a:r>
              <a:r>
                <a:rPr lang="en-US" sz="5400" u="sng">
                  <a:solidFill>
                    <a:srgbClr val="F7B4A7"/>
                  </a:solidFill>
                  <a:latin typeface="Clear Sans Bold"/>
                  <a:ea typeface="Clear Sans Bold"/>
                  <a:cs typeface="Clear Sans Bold"/>
                  <a:sym typeface="Clear Sans Bold"/>
                  <a:hlinkClick r:id="rId2" tooltip="https://scikit-learn.org/stable/modules/generated/sklearn.cluster.KMeans.html#sklearn.cluster.KMeans"/>
                </a:rPr>
                <a:t>KMeans</a:t>
              </a:r>
              <a:r>
                <a:rPr lang="en-US" sz="5400">
                  <a:solidFill>
                    <a:srgbClr val="94DDDE"/>
                  </a:solidFill>
                  <a:latin typeface="Clear Sans Bold"/>
                  <a:ea typeface="Clear Sans Bold"/>
                  <a:cs typeface="Clear Sans Bold"/>
                  <a:sym typeface="Clear Sans Bold"/>
                </a:rPr>
                <a:t> thuật toán sử dụng các lô nhỏ để giảm thời gian tính toán, trong khi vẫn cố gắng tối ưu hóa cùng một hàm mục tiêu.</a:t>
              </a:r>
            </a:p>
          </p:txBody>
        </p:sp>
        <p:sp>
          <p:nvSpPr>
            <p:cNvPr name="TextBox 4" id="4"/>
            <p:cNvSpPr txBox="true"/>
            <p:nvPr/>
          </p:nvSpPr>
          <p:spPr>
            <a:xfrm rot="0">
              <a:off x="0" y="6350000"/>
              <a:ext cx="13301871" cy="880534"/>
            </a:xfrm>
            <a:prstGeom prst="rect">
              <a:avLst/>
            </a:prstGeom>
          </p:spPr>
          <p:txBody>
            <a:bodyPr anchor="t" rtlCol="false" tIns="0" lIns="0" bIns="0" rIns="0">
              <a:spAutoFit/>
            </a:bodyPr>
            <a:lstStyle/>
            <a:p>
              <a:pPr algn="l">
                <a:lnSpc>
                  <a:spcPts val="5599"/>
                </a:lnSpc>
              </a:pPr>
              <a:r>
                <a:rPr lang="en-US" sz="3999" spc="399">
                  <a:solidFill>
                    <a:srgbClr val="F7B4A7"/>
                  </a:solidFill>
                  <a:latin typeface="Clear Sans Bold"/>
                  <a:ea typeface="Clear Sans Bold"/>
                  <a:cs typeface="Clear Sans Bold"/>
                  <a:sym typeface="Clear Sans Bold"/>
                </a:rPr>
                <a:t>M</a:t>
              </a:r>
              <a:r>
                <a:rPr lang="en-US" sz="3999" spc="399">
                  <a:solidFill>
                    <a:srgbClr val="F7B4A7"/>
                  </a:solidFill>
                  <a:latin typeface="Clear Sans Bold"/>
                  <a:ea typeface="Clear Sans Bold"/>
                  <a:cs typeface="Clear Sans Bold"/>
                  <a:sym typeface="Clear Sans Bold"/>
                </a:rPr>
                <a:t>INI BATCH K-MEANS</a:t>
              </a:r>
            </a:p>
          </p:txBody>
        </p:sp>
      </p:grpSp>
      <p:sp>
        <p:nvSpPr>
          <p:cNvPr name="Freeform 5" id="5"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2709563"/>
          <a:ext cx="16230600" cy="7153275"/>
        </p:xfrm>
        <a:graphic>
          <a:graphicData uri="http://schemas.openxmlformats.org/drawingml/2006/table">
            <a:tbl>
              <a:tblPr/>
              <a:tblGrid>
                <a:gridCol w="8115300"/>
                <a:gridCol w="8115300"/>
              </a:tblGrid>
              <a:tr h="2429233">
                <a:tc>
                  <a:txBody>
                    <a:bodyPr anchor="t" rtlCol="false"/>
                    <a:lstStyle/>
                    <a:p>
                      <a:pPr algn="l">
                        <a:lnSpc>
                          <a:spcPts val="6600"/>
                        </a:lnSpc>
                        <a:defRPr/>
                      </a:pPr>
                      <a:r>
                        <a:rPr lang="en-US" sz="5500">
                          <a:solidFill>
                            <a:srgbClr val="2B4B82"/>
                          </a:solidFill>
                          <a:latin typeface="Clear Sans Bold"/>
                          <a:ea typeface="Clear Sans Bold"/>
                          <a:cs typeface="Clear Sans Bold"/>
                          <a:sym typeface="Clear Sans Bold"/>
                        </a:rPr>
                        <a:t>Bước 1: Khởi tạo</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Bước 2: Cập nhật trong vòng lặp</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724042">
                <a:tc>
                  <a:txBody>
                    <a:bodyPr anchor="t" rtlCol="false"/>
                    <a:lstStyle/>
                    <a:p>
                      <a:pPr algn="l" marL="518160" indent="-259080" lvl="1">
                        <a:lnSpc>
                          <a:spcPts val="3359"/>
                        </a:lnSpc>
                        <a:buFont typeface="Arial"/>
                        <a:buChar char="•"/>
                        <a:defRPr/>
                      </a:pPr>
                      <a:r>
                        <a:rPr lang="en-US" sz="2400">
                          <a:solidFill>
                            <a:srgbClr val="2B4B82"/>
                          </a:solidFill>
                          <a:latin typeface="Clear Sans Regular"/>
                          <a:ea typeface="Clear Sans Regular"/>
                          <a:cs typeface="Clear Sans Regular"/>
                          <a:sym typeface="Clear Sans Regular"/>
                        </a:rPr>
                        <a:t>Chọn số cụm K mong muốn.</a:t>
                      </a:r>
                      <a:endParaRPr lang="en-US" sz="1100"/>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Khởi tạo K centroid ngẫu nhiên từ dữ liệu.</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Xác định kích thước batch b (thường từ vài chục đến vài trăm).</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3359"/>
                        </a:lnSpc>
                        <a:defRPr/>
                      </a:pPr>
                      <a:r>
                        <a:rPr lang="en-US" sz="2400">
                          <a:solidFill>
                            <a:srgbClr val="2B4B82"/>
                          </a:solidFill>
                          <a:latin typeface="Clear Sans Regular"/>
                          <a:ea typeface="Clear Sans Regular"/>
                          <a:cs typeface="Clear Sans Regular"/>
                          <a:sym typeface="Clear Sans Regular"/>
                        </a:rPr>
                        <a:t>Lặp lại cho đến khi hội tụ:</a:t>
                      </a:r>
                      <a:endParaRPr lang="en-US" sz="1100"/>
                    </a:p>
                    <a:p>
                      <a:pPr algn="l">
                        <a:lnSpc>
                          <a:spcPts val="3359"/>
                        </a:lnSpc>
                      </a:pPr>
                      <a:r>
                        <a:rPr lang="en-US" sz="2400">
                          <a:solidFill>
                            <a:srgbClr val="2B4B82"/>
                          </a:solidFill>
                          <a:latin typeface="Clear Sans Regular"/>
                          <a:ea typeface="Clear Sans Regular"/>
                          <a:cs typeface="Clear Sans Regular"/>
                          <a:sym typeface="Clear Sans Regular"/>
                        </a:rPr>
                        <a:t>a. Lấy mẫu (Batch Sampling):</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Chọn ngẫu nhiên một batch nhỏ</a:t>
                      </a:r>
                      <a:r>
                        <a:rPr lang="en-US" sz="2400">
                          <a:solidFill>
                            <a:srgbClr val="2B4B82"/>
                          </a:solidFill>
                          <a:latin typeface="Clear Sans Regular"/>
                          <a:ea typeface="Clear Sans Regular"/>
                          <a:cs typeface="Clear Sans Regular"/>
                          <a:sym typeface="Clear Sans Regular"/>
                        </a:rPr>
                        <a:t> gồm bbb điểm dữ liệu từ tập dữ liệu ban đầu.</a:t>
                      </a:r>
                    </a:p>
                    <a:p>
                      <a:pPr algn="l">
                        <a:lnSpc>
                          <a:spcPts val="3359"/>
                        </a:lnSpc>
                      </a:pPr>
                      <a:r>
                        <a:rPr lang="en-US" sz="2400">
                          <a:solidFill>
                            <a:srgbClr val="2B4B82"/>
                          </a:solidFill>
                          <a:latin typeface="Clear Sans Regular"/>
                          <a:ea typeface="Clear Sans Regular"/>
                          <a:cs typeface="Clear Sans Regular"/>
                          <a:sym typeface="Clear Sans Regular"/>
                        </a:rPr>
                        <a:t>b. Gán cụm (Cluster Assignment):</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Tính khoảng cách từ mỗi điểm dữ liệu trong batch đến các centroid:</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Gá</a:t>
                      </a:r>
                      <a:r>
                        <a:rPr lang="en-US" sz="2400">
                          <a:solidFill>
                            <a:srgbClr val="2B4B82"/>
                          </a:solidFill>
                          <a:latin typeface="Clear Sans Regular"/>
                          <a:ea typeface="Clear Sans Regular"/>
                          <a:cs typeface="Clear Sans Regular"/>
                          <a:sym typeface="Clear Sans Regular"/>
                        </a:rPr>
                        <a:t>n điểm dữ liệu vào cụm gần nhất.</a:t>
                      </a:r>
                    </a:p>
                    <a:p>
                      <a:pPr algn="l">
                        <a:lnSpc>
                          <a:spcPts val="3359"/>
                        </a:lnSpc>
                      </a:pPr>
                      <a:r>
                        <a:rPr lang="en-US" sz="2400">
                          <a:solidFill>
                            <a:srgbClr val="2B4B82"/>
                          </a:solidFill>
                          <a:latin typeface="Clear Sans Regular"/>
                          <a:ea typeface="Clear Sans Regular"/>
                          <a:cs typeface="Clear Sans Regular"/>
                          <a:sym typeface="Clear Sans Regular"/>
                        </a:rPr>
                        <a:t>c. Cập nhật centroid (Centroid Update):</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Cập nhật các centroid dựa trên batch hiện tại</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Mini Batch 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Duyệt toàn bộ tập dữ liệu trong mỗi lần lặp.</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Cập nhật centroids sau khi tính trung bình của tất cả các điểm trong cụm.</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Duyệt qua một lô nhỏ (mini batch) tại mỗi lần lặp.</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Cập nhật</a:t>
                      </a:r>
                      <a:r>
                        <a:rPr lang="en-US" sz="2999">
                          <a:solidFill>
                            <a:srgbClr val="2B4B82"/>
                          </a:solidFill>
                          <a:latin typeface="Clear Sans Regular"/>
                          <a:ea typeface="Clear Sans Regular"/>
                          <a:cs typeface="Clear Sans Regular"/>
                          <a:sym typeface="Clear Sans Regular"/>
                        </a:rPr>
                        <a:t> centroids bằng trung bình cộng có trọng số từ batch.</a:t>
                      </a:r>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Giúp tăng tốc độ xử lý, phù hợp với dữ liệu lớn.</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11609784"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1</a:t>
            </a:r>
            <a:r>
              <a:rPr lang="en-US" b="true" sz="5500" strike="noStrike" u="none">
                <a:solidFill>
                  <a:srgbClr val="2B4B82"/>
                </a:solidFill>
                <a:latin typeface="Clear Sans Bold"/>
                <a:ea typeface="Clear Sans Bold"/>
                <a:cs typeface="Clear Sans Bold"/>
                <a:sym typeface="Clear Sans Bold"/>
              </a:rPr>
              <a:t>. </a:t>
            </a:r>
            <a:r>
              <a:rPr lang="en-US" b="true" sz="5500" strike="noStrike" u="none">
                <a:solidFill>
                  <a:srgbClr val="2B4B82"/>
                </a:solidFill>
                <a:latin typeface="Clear Sans Bold"/>
                <a:ea typeface="Clear Sans Bold"/>
                <a:cs typeface="Clear Sans Bold"/>
                <a:sym typeface="Clear Sans Bold"/>
              </a:rPr>
              <a:t>Phương</a:t>
            </a:r>
            <a:r>
              <a:rPr lang="en-US" b="true" sz="5500" strike="noStrike" u="none">
                <a:solidFill>
                  <a:srgbClr val="2B4B82"/>
                </a:solidFill>
                <a:latin typeface="Clear Sans Bold"/>
                <a:ea typeface="Clear Sans Bold"/>
                <a:cs typeface="Clear Sans Bold"/>
                <a:sym typeface="Clear Sans Bold"/>
              </a:rPr>
              <a:t> </a:t>
            </a:r>
            <a:r>
              <a:rPr lang="en-US" b="true" sz="5500" strike="noStrike" u="none">
                <a:solidFill>
                  <a:srgbClr val="2B4B82"/>
                </a:solidFill>
                <a:latin typeface="Clear Sans Bold"/>
                <a:ea typeface="Clear Sans Bold"/>
                <a:cs typeface="Clear Sans Bold"/>
                <a:sym typeface="Clear Sans Bold"/>
              </a:rPr>
              <a:t>p</a:t>
            </a:r>
            <a:r>
              <a:rPr lang="en-US" b="true" sz="5500" strike="noStrike" u="none">
                <a:solidFill>
                  <a:srgbClr val="2B4B82"/>
                </a:solidFill>
                <a:latin typeface="Clear Sans Bold"/>
                <a:ea typeface="Clear Sans Bold"/>
                <a:cs typeface="Clear Sans Bold"/>
                <a:sym typeface="Clear Sans Bold"/>
              </a:rPr>
              <a:t>h</a:t>
            </a:r>
            <a:r>
              <a:rPr lang="en-US" b="true" sz="5500" strike="noStrike" u="none">
                <a:solidFill>
                  <a:srgbClr val="2B4B82"/>
                </a:solidFill>
                <a:latin typeface="Clear Sans Bold"/>
                <a:ea typeface="Clear Sans Bold"/>
                <a:cs typeface="Clear Sans Bold"/>
                <a:sym typeface="Clear Sans Bold"/>
              </a:rPr>
              <a:t>áp</a:t>
            </a:r>
            <a:r>
              <a:rPr lang="en-US" b="true" sz="5500" strike="noStrike" u="none">
                <a:solidFill>
                  <a:srgbClr val="2B4B82"/>
                </a:solidFill>
                <a:latin typeface="Clear Sans Bold"/>
                <a:ea typeface="Clear Sans Bold"/>
                <a:cs typeface="Clear Sans Bold"/>
                <a:sym typeface="Clear Sans Bold"/>
              </a:rPr>
              <a:t> cập nhật </a:t>
            </a:r>
            <a:r>
              <a:rPr lang="en-US" b="true" sz="5500" strike="noStrike" u="none">
                <a:solidFill>
                  <a:srgbClr val="2B4B82"/>
                </a:solidFill>
                <a:latin typeface="Clear Sans Bold"/>
                <a:ea typeface="Clear Sans Bold"/>
                <a:cs typeface="Clear Sans Bold"/>
                <a:sym typeface="Clear Sans Bold"/>
              </a:rPr>
              <a:t>ce</a:t>
            </a:r>
            <a:r>
              <a:rPr lang="en-US" b="true" sz="5500" strike="noStrike" u="none">
                <a:solidFill>
                  <a:srgbClr val="2B4B82"/>
                </a:solidFill>
                <a:latin typeface="Clear Sans Bold"/>
                <a:ea typeface="Clear Sans Bold"/>
                <a:cs typeface="Clear Sans Bold"/>
                <a:sym typeface="Clear Sans Bold"/>
              </a:rPr>
              <a:t>nt</a:t>
            </a:r>
            <a:r>
              <a:rPr lang="en-US" b="true" sz="5500" strike="noStrike" u="none">
                <a:solidFill>
                  <a:srgbClr val="2B4B82"/>
                </a:solidFill>
                <a:latin typeface="Clear Sans Bold"/>
                <a:ea typeface="Clear Sans Bold"/>
                <a:cs typeface="Clear Sans Bold"/>
                <a:sym typeface="Clear Sans Bold"/>
              </a:rPr>
              <a:t>roids: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Mini Batch 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Phải xử lý toàn bộ dữ liệu mỗi vòng lặp, gây tốn thời gian.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Xử lý một phần dữ liệu nên tốc độ nhanh</a:t>
                      </a:r>
                      <a:r>
                        <a:rPr lang="en-US" sz="2999">
                          <a:solidFill>
                            <a:srgbClr val="2B4B82"/>
                          </a:solidFill>
                          <a:latin typeface="Clear Sans Regular"/>
                          <a:ea typeface="Clear Sans Regular"/>
                          <a:cs typeface="Clear Sans Regular"/>
                          <a:sym typeface="Clear Sans Regular"/>
                        </a:rPr>
                        <a:t> hơn nhiều.</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Số lượng vòng lặp cần thiết ít hơn để đạt được trạng thái ổn định.</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5153859"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2. Tố</a:t>
            </a:r>
            <a:r>
              <a:rPr lang="en-US" b="true" sz="5500" strike="noStrike" u="none">
                <a:solidFill>
                  <a:srgbClr val="2B4B82"/>
                </a:solidFill>
                <a:latin typeface="Clear Sans Bold"/>
                <a:ea typeface="Clear Sans Bold"/>
                <a:cs typeface="Clear Sans Bold"/>
                <a:sym typeface="Clear Sans Bold"/>
              </a:rPr>
              <a:t>c độ hội tụ:</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Mini Batch 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Cập nhật centroid bằng trung bình toàn bộ</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Cập nhật</a:t>
                      </a:r>
                      <a:r>
                        <a:rPr lang="en-US" sz="2999">
                          <a:solidFill>
                            <a:srgbClr val="2B4B82"/>
                          </a:solidFill>
                          <a:latin typeface="Clear Sans Regular"/>
                          <a:ea typeface="Clear Sans Regular"/>
                          <a:cs typeface="Clear Sans Regular"/>
                          <a:sym typeface="Clear Sans Regular"/>
                        </a:rPr>
                        <a:t> centroid bằng trung bình lũy thừa của batch</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10039231"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3</a:t>
            </a:r>
            <a:r>
              <a:rPr lang="en-US" b="true" sz="5500" strike="noStrike" u="none">
                <a:solidFill>
                  <a:srgbClr val="2B4B82"/>
                </a:solidFill>
                <a:latin typeface="Clear Sans Bold"/>
                <a:ea typeface="Clear Sans Bold"/>
                <a:cs typeface="Clear Sans Bold"/>
                <a:sym typeface="Clear Sans Bold"/>
              </a:rPr>
              <a:t>. Ng</a:t>
            </a:r>
            <a:r>
              <a:rPr lang="en-US" b="true" sz="5500" strike="noStrike" u="none">
                <a:solidFill>
                  <a:srgbClr val="2B4B82"/>
                </a:solidFill>
                <a:latin typeface="Clear Sans Bold"/>
                <a:ea typeface="Clear Sans Bold"/>
                <a:cs typeface="Clear Sans Bold"/>
                <a:sym typeface="Clear Sans Bold"/>
              </a:rPr>
              <a:t>uyên</a:t>
            </a:r>
            <a:r>
              <a:rPr lang="en-US" b="true" sz="5500" strike="noStrike" u="none">
                <a:solidFill>
                  <a:srgbClr val="2B4B82"/>
                </a:solidFill>
                <a:latin typeface="Clear Sans Bold"/>
                <a:ea typeface="Clear Sans Bold"/>
                <a:cs typeface="Clear Sans Bold"/>
                <a:sym typeface="Clear Sans Bold"/>
              </a:rPr>
              <a:t> lý cập nhật centroid:</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028700" y="3051175"/>
            <a:ext cx="9976404" cy="4184651"/>
            <a:chOff x="0" y="0"/>
            <a:chExt cx="13301871" cy="5579534"/>
          </a:xfrm>
        </p:grpSpPr>
        <p:sp>
          <p:nvSpPr>
            <p:cNvPr name="TextBox 3" id="3"/>
            <p:cNvSpPr txBox="true"/>
            <p:nvPr/>
          </p:nvSpPr>
          <p:spPr>
            <a:xfrm rot="0">
              <a:off x="0" y="0"/>
              <a:ext cx="13301871" cy="3810000"/>
            </a:xfrm>
            <a:prstGeom prst="rect">
              <a:avLst/>
            </a:prstGeom>
          </p:spPr>
          <p:txBody>
            <a:bodyPr anchor="t" rtlCol="false" tIns="0" lIns="0" bIns="0" rIns="0">
              <a:spAutoFit/>
            </a:bodyPr>
            <a:lstStyle/>
            <a:p>
              <a:pPr algn="l">
                <a:lnSpc>
                  <a:spcPts val="4560"/>
                </a:lnSpc>
              </a:pPr>
              <a:r>
                <a:rPr lang="en-US" sz="3800">
                  <a:solidFill>
                    <a:srgbClr val="F7B4A7"/>
                  </a:solidFill>
                  <a:latin typeface="Clear Sans Bold"/>
                  <a:ea typeface="Clear Sans Bold"/>
                  <a:cs typeface="Clear Sans Bold"/>
                  <a:sym typeface="Clear Sans Bold"/>
                </a:rPr>
                <a:t>Fuzzy</a:t>
              </a:r>
              <a:r>
                <a:rPr lang="en-US" sz="3800">
                  <a:solidFill>
                    <a:srgbClr val="F7B4A7"/>
                  </a:solidFill>
                  <a:latin typeface="Clear Sans Bold"/>
                  <a:ea typeface="Clear Sans Bold"/>
                  <a:cs typeface="Clear Sans Bold"/>
                  <a:sym typeface="Clear Sans Bold"/>
                </a:rPr>
                <a:t> C-</a:t>
              </a:r>
              <a:r>
                <a:rPr lang="en-US" sz="3800" u="none">
                  <a:solidFill>
                    <a:srgbClr val="F7B4A7"/>
                  </a:solidFill>
                  <a:latin typeface="Clear Sans Bold"/>
                  <a:ea typeface="Clear Sans Bold"/>
                  <a:cs typeface="Clear Sans Bold"/>
                  <a:sym typeface="Clear Sans Bold"/>
                </a:rPr>
                <a:t>Means</a:t>
              </a:r>
              <a:r>
                <a:rPr lang="en-US" sz="3800">
                  <a:solidFill>
                    <a:srgbClr val="F7B4A7"/>
                  </a:solidFill>
                  <a:latin typeface="Clear Sans Bold"/>
                  <a:ea typeface="Clear Sans Bold"/>
                  <a:cs typeface="Clear Sans Bold"/>
                  <a:sym typeface="Clear Sans Bold"/>
                </a:rPr>
                <a:t> (FCM)</a:t>
              </a:r>
              <a:r>
                <a:rPr lang="en-US" sz="3800">
                  <a:solidFill>
                    <a:srgbClr val="94DDDE"/>
                  </a:solidFill>
                  <a:latin typeface="Clear Sans Bold"/>
                  <a:ea typeface="Clear Sans Bold"/>
                  <a:cs typeface="Clear Sans Bold"/>
                  <a:sym typeface="Clear Sans Bold"/>
                </a:rPr>
                <a:t> là một thuật toán phân cụm thuộc họ phân cụm mềm (soft clustering), trong đó mỗi điểm dữ liệu có mức độ thuộc về nhiều cụm thay vì chỉ thuộc về một cụm duy nhất như trong K-Means.</a:t>
              </a:r>
            </a:p>
          </p:txBody>
        </p:sp>
        <p:sp>
          <p:nvSpPr>
            <p:cNvPr name="TextBox 4" id="4"/>
            <p:cNvSpPr txBox="true"/>
            <p:nvPr/>
          </p:nvSpPr>
          <p:spPr>
            <a:xfrm rot="0">
              <a:off x="0" y="4699000"/>
              <a:ext cx="13301871" cy="880534"/>
            </a:xfrm>
            <a:prstGeom prst="rect">
              <a:avLst/>
            </a:prstGeom>
          </p:spPr>
          <p:txBody>
            <a:bodyPr anchor="t" rtlCol="false" tIns="0" lIns="0" bIns="0" rIns="0">
              <a:spAutoFit/>
            </a:bodyPr>
            <a:lstStyle/>
            <a:p>
              <a:pPr algn="l">
                <a:lnSpc>
                  <a:spcPts val="5599"/>
                </a:lnSpc>
              </a:pPr>
              <a:r>
                <a:rPr lang="en-US" sz="3999" spc="399">
                  <a:solidFill>
                    <a:srgbClr val="F7B4A7"/>
                  </a:solidFill>
                  <a:latin typeface="Clear Sans Bold"/>
                  <a:ea typeface="Clear Sans Bold"/>
                  <a:cs typeface="Clear Sans Bold"/>
                  <a:sym typeface="Clear Sans Bold"/>
                </a:rPr>
                <a:t>FUZZY</a:t>
              </a:r>
              <a:r>
                <a:rPr lang="en-US" sz="3999" spc="399">
                  <a:solidFill>
                    <a:srgbClr val="F7B4A7"/>
                  </a:solidFill>
                  <a:latin typeface="Clear Sans Bold"/>
                  <a:ea typeface="Clear Sans Bold"/>
                  <a:cs typeface="Clear Sans Bold"/>
                  <a:sym typeface="Clear Sans Bold"/>
                </a:rPr>
                <a:t> C-MEANS</a:t>
              </a:r>
            </a:p>
          </p:txBody>
        </p:sp>
      </p:grpSp>
      <p:sp>
        <p:nvSpPr>
          <p:cNvPr name="Freeform 5" id="5"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571875"/>
            <a:ext cx="11003450" cy="3143250"/>
          </a:xfrm>
          <a:prstGeom prst="rect">
            <a:avLst/>
          </a:prstGeom>
        </p:spPr>
        <p:txBody>
          <a:bodyPr anchor="t" rtlCol="false" tIns="0" lIns="0" bIns="0" rIns="0">
            <a:spAutoFit/>
          </a:bodyPr>
          <a:lstStyle/>
          <a:p>
            <a:pPr algn="just">
              <a:lnSpc>
                <a:spcPts val="4135"/>
              </a:lnSpc>
            </a:pPr>
            <a:r>
              <a:rPr lang="en-US" sz="3446">
                <a:solidFill>
                  <a:srgbClr val="94DDDE"/>
                </a:solidFill>
                <a:latin typeface="Clear Sans Bold"/>
                <a:ea typeface="Clear Sans Bold"/>
                <a:cs typeface="Clear Sans Bold"/>
                <a:sym typeface="Clear Sans Bold"/>
              </a:rPr>
              <a:t>Phân tích cụm (hay phân nhóm, gom cụm, tiếng Anh: cluster analysis) là một tác vụ gom nhóm một tập các đối tượng theo cách các đối tượng cùng nhóm (gọi là cụm, cluster) sẽ có tính giống nhau (theo các đặc tính nào đó) hơn so với các đối tượng ngoài nhóm hoặc thuộc các nhóm khác.</a:t>
            </a:r>
          </a:p>
        </p:txBody>
      </p:sp>
      <p:sp>
        <p:nvSpPr>
          <p:cNvPr name="Freeform 3" id="3" descr="an isometric lined light bulb"/>
          <p:cNvSpPr/>
          <p:nvPr/>
        </p:nvSpPr>
        <p:spPr>
          <a:xfrm flipH="false" flipV="false" rot="0">
            <a:off x="13596675"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4446290" y="3642392"/>
            <a:ext cx="249446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841463" y="3642392"/>
            <a:ext cx="2494461" cy="0"/>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11236636" y="3642392"/>
            <a:ext cx="2494461" cy="0"/>
          </a:xfrm>
          <a:prstGeom prst="line">
            <a:avLst/>
          </a:prstGeom>
          <a:ln cap="flat" w="28575">
            <a:solidFill>
              <a:srgbClr val="31356E"/>
            </a:solidFill>
            <a:prstDash val="solid"/>
            <a:headEnd type="none" len="sm" w="sm"/>
            <a:tailEnd type="none" len="sm" w="sm"/>
          </a:ln>
        </p:spPr>
      </p:sp>
      <p:grpSp>
        <p:nvGrpSpPr>
          <p:cNvPr name="Group 5" id="5"/>
          <p:cNvGrpSpPr/>
          <p:nvPr/>
        </p:nvGrpSpPr>
        <p:grpSpPr>
          <a:xfrm rot="0">
            <a:off x="3545578" y="3200380"/>
            <a:ext cx="900712" cy="884024"/>
            <a:chOff x="0" y="0"/>
            <a:chExt cx="825825" cy="81052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7" id="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8" id="8"/>
          <p:cNvGrpSpPr/>
          <p:nvPr/>
        </p:nvGrpSpPr>
        <p:grpSpPr>
          <a:xfrm rot="0">
            <a:off x="6940751" y="3200380"/>
            <a:ext cx="900712" cy="884024"/>
            <a:chOff x="0" y="0"/>
            <a:chExt cx="825825" cy="810524"/>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0" id="1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1" id="11"/>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Nguyên</a:t>
            </a:r>
            <a:r>
              <a:rPr lang="en-US" b="true" sz="6399">
                <a:solidFill>
                  <a:srgbClr val="2B4B82"/>
                </a:solidFill>
                <a:latin typeface="Clear Sans Bold"/>
                <a:ea typeface="Clear Sans Bold"/>
                <a:cs typeface="Clear Sans Bold"/>
                <a:sym typeface="Clear Sans Bold"/>
              </a:rPr>
              <a:t> lý hoạt động của FCM:</a:t>
            </a:r>
          </a:p>
        </p:txBody>
      </p:sp>
      <p:grpSp>
        <p:nvGrpSpPr>
          <p:cNvPr name="Group 12" id="12"/>
          <p:cNvGrpSpPr/>
          <p:nvPr/>
        </p:nvGrpSpPr>
        <p:grpSpPr>
          <a:xfrm rot="0">
            <a:off x="6190272" y="4239988"/>
            <a:ext cx="2401669" cy="1936380"/>
            <a:chOff x="0" y="0"/>
            <a:chExt cx="3202226" cy="2581840"/>
          </a:xfrm>
        </p:grpSpPr>
        <p:sp>
          <p:nvSpPr>
            <p:cNvPr name="TextBox 13" id="13"/>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4" id="14"/>
            <p:cNvSpPr txBox="true"/>
            <p:nvPr/>
          </p:nvSpPr>
          <p:spPr>
            <a:xfrm rot="0">
              <a:off x="0" y="925271"/>
              <a:ext cx="3202226" cy="1656569"/>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Tính</a:t>
              </a:r>
              <a:r>
                <a:rPr lang="en-US" b="true" sz="2400">
                  <a:solidFill>
                    <a:srgbClr val="2B4B82"/>
                  </a:solidFill>
                  <a:latin typeface="Clear Sans Regular Bold"/>
                  <a:ea typeface="Clear Sans Regular Bold"/>
                  <a:cs typeface="Clear Sans Regular Bold"/>
                  <a:sym typeface="Clear Sans Regular Bold"/>
                </a:rPr>
                <a:t> toán centroid (trung tâm cụm):</a:t>
              </a:r>
            </a:p>
          </p:txBody>
        </p:sp>
      </p:grpSp>
      <p:grpSp>
        <p:nvGrpSpPr>
          <p:cNvPr name="Group 15" id="15"/>
          <p:cNvGrpSpPr/>
          <p:nvPr/>
        </p:nvGrpSpPr>
        <p:grpSpPr>
          <a:xfrm rot="0">
            <a:off x="2766230" y="4239988"/>
            <a:ext cx="2459408" cy="3558073"/>
            <a:chOff x="0" y="0"/>
            <a:chExt cx="3279211" cy="4744098"/>
          </a:xfrm>
        </p:grpSpPr>
        <p:sp>
          <p:nvSpPr>
            <p:cNvPr name="TextBox 16" id="16"/>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7" id="17"/>
            <p:cNvSpPr txBox="true"/>
            <p:nvPr/>
          </p:nvSpPr>
          <p:spPr>
            <a:xfrm rot="0">
              <a:off x="0" y="1809700"/>
              <a:ext cx="3279211" cy="2934397"/>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C</a:t>
              </a:r>
              <a:r>
                <a:rPr lang="en-US" sz="2100">
                  <a:solidFill>
                    <a:srgbClr val="2B4B82"/>
                  </a:solidFill>
                  <a:latin typeface="Clear Sans Regular"/>
                  <a:ea typeface="Clear Sans Regular"/>
                  <a:cs typeface="Clear Sans Regular"/>
                  <a:sym typeface="Clear Sans Regular"/>
                </a:rPr>
                <a:t>họn số cụm c và hệ số mờ m.</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Khởi tạo ma trận độ thành viên ngẫu nhiên U</a:t>
              </a:r>
            </a:p>
          </p:txBody>
        </p:sp>
        <p:sp>
          <p:nvSpPr>
            <p:cNvPr name="TextBox 18" id="18"/>
            <p:cNvSpPr txBox="true"/>
            <p:nvPr/>
          </p:nvSpPr>
          <p:spPr>
            <a:xfrm rot="0">
              <a:off x="0" y="919681"/>
              <a:ext cx="3279211"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Khở</a:t>
              </a:r>
              <a:r>
                <a:rPr lang="en-US" b="true" sz="2400">
                  <a:solidFill>
                    <a:srgbClr val="2B4B82"/>
                  </a:solidFill>
                  <a:latin typeface="Clear Sans Regular Bold"/>
                  <a:ea typeface="Clear Sans Regular Bold"/>
                  <a:cs typeface="Clear Sans Regular Bold"/>
                  <a:sym typeface="Clear Sans Regular Bold"/>
                </a:rPr>
                <a:t>i tạo:</a:t>
              </a:r>
            </a:p>
          </p:txBody>
        </p:sp>
      </p:grpSp>
      <p:grpSp>
        <p:nvGrpSpPr>
          <p:cNvPr name="Group 19" id="19"/>
          <p:cNvGrpSpPr/>
          <p:nvPr/>
        </p:nvGrpSpPr>
        <p:grpSpPr>
          <a:xfrm rot="0">
            <a:off x="9556576" y="4245856"/>
            <a:ext cx="2459408" cy="5136790"/>
            <a:chOff x="0" y="0"/>
            <a:chExt cx="3279211" cy="6849053"/>
          </a:xfrm>
        </p:grpSpPr>
        <p:sp>
          <p:nvSpPr>
            <p:cNvPr name="TextBox 20" id="20"/>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1" id="21"/>
            <p:cNvSpPr txBox="true"/>
            <p:nvPr/>
          </p:nvSpPr>
          <p:spPr>
            <a:xfrm rot="0">
              <a:off x="0" y="2928692"/>
              <a:ext cx="3279211" cy="3920361"/>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Tính</a:t>
              </a:r>
              <a:r>
                <a:rPr lang="en-US" sz="2100">
                  <a:solidFill>
                    <a:srgbClr val="2B4B82"/>
                  </a:solidFill>
                  <a:latin typeface="Clear Sans Regular"/>
                  <a:ea typeface="Clear Sans Regular"/>
                  <a:cs typeface="Clear Sans Regular"/>
                  <a:sym typeface="Clear Sans Regular"/>
                </a:rPr>
                <a:t> toán khoảng cách từ điểm dữ liệu đến từng centroid.</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Cập nhật độ thành viên dựa trên tỷ lệ khoảng cách.</a:t>
              </a:r>
            </a:p>
          </p:txBody>
        </p:sp>
        <p:sp>
          <p:nvSpPr>
            <p:cNvPr name="TextBox 22" id="22"/>
            <p:cNvSpPr txBox="true"/>
            <p:nvPr/>
          </p:nvSpPr>
          <p:spPr>
            <a:xfrm rot="0">
              <a:off x="0" y="925271"/>
              <a:ext cx="3279211" cy="1656569"/>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 Cập </a:t>
              </a:r>
              <a:r>
                <a:rPr lang="en-US" b="true" sz="2400">
                  <a:solidFill>
                    <a:srgbClr val="2B4B82"/>
                  </a:solidFill>
                  <a:latin typeface="Clear Sans Regular Bold"/>
                  <a:ea typeface="Clear Sans Regular Bold"/>
                  <a:cs typeface="Clear Sans Regular Bold"/>
                  <a:sym typeface="Clear Sans Regular Bold"/>
                </a:rPr>
                <a:t>nhật ma trận độ thành viên:</a:t>
              </a:r>
            </a:p>
          </p:txBody>
        </p:sp>
      </p:grpSp>
      <p:grpSp>
        <p:nvGrpSpPr>
          <p:cNvPr name="Group 23" id="23"/>
          <p:cNvGrpSpPr/>
          <p:nvPr/>
        </p:nvGrpSpPr>
        <p:grpSpPr>
          <a:xfrm rot="0">
            <a:off x="12841136" y="4245856"/>
            <a:ext cx="2680634" cy="3182468"/>
            <a:chOff x="0" y="0"/>
            <a:chExt cx="3574179" cy="4243291"/>
          </a:xfrm>
        </p:grpSpPr>
        <p:sp>
          <p:nvSpPr>
            <p:cNvPr name="TextBox 24" id="24"/>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5" id="25"/>
            <p:cNvSpPr txBox="true"/>
            <p:nvPr/>
          </p:nvSpPr>
          <p:spPr>
            <a:xfrm rot="0">
              <a:off x="0" y="1801875"/>
              <a:ext cx="3574179" cy="2441415"/>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Tiếp</a:t>
              </a:r>
              <a:r>
                <a:rPr lang="en-US" sz="2100">
                  <a:solidFill>
                    <a:srgbClr val="2B4B82"/>
                  </a:solidFill>
                  <a:latin typeface="Clear Sans Regular"/>
                  <a:ea typeface="Clear Sans Regular"/>
                  <a:cs typeface="Clear Sans Regular"/>
                  <a:sym typeface="Clear Sans Regular"/>
                </a:rPr>
                <a:t> tục cập nhật centroid và độ thành viên cho đến khi ϵ là ngưỡng hội tụ (thường rất nhỏ)</a:t>
              </a:r>
            </a:p>
          </p:txBody>
        </p:sp>
        <p:sp>
          <p:nvSpPr>
            <p:cNvPr name="TextBox 26" id="26"/>
            <p:cNvSpPr txBox="true"/>
            <p:nvPr/>
          </p:nvSpPr>
          <p:spPr>
            <a:xfrm rot="0">
              <a:off x="0" y="925271"/>
              <a:ext cx="3574179"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Lặp</a:t>
              </a:r>
              <a:r>
                <a:rPr lang="en-US" b="true" sz="2400">
                  <a:solidFill>
                    <a:srgbClr val="2B4B82"/>
                  </a:solidFill>
                  <a:latin typeface="Clear Sans Regular Bold"/>
                  <a:ea typeface="Clear Sans Regular Bold"/>
                  <a:cs typeface="Clear Sans Regular Bold"/>
                  <a:sym typeface="Clear Sans Regular Bold"/>
                </a:rPr>
                <a:t> lại:</a:t>
              </a:r>
            </a:p>
          </p:txBody>
        </p:sp>
      </p:grpSp>
      <p:grpSp>
        <p:nvGrpSpPr>
          <p:cNvPr name="Group 27" id="27"/>
          <p:cNvGrpSpPr/>
          <p:nvPr/>
        </p:nvGrpSpPr>
        <p:grpSpPr>
          <a:xfrm rot="0">
            <a:off x="10335924" y="3200380"/>
            <a:ext cx="900712" cy="884024"/>
            <a:chOff x="0" y="0"/>
            <a:chExt cx="825825" cy="810524"/>
          </a:xfrm>
        </p:grpSpPr>
        <p:sp>
          <p:nvSpPr>
            <p:cNvPr name="Freeform 28" id="28">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9" id="29"/>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0" id="30"/>
          <p:cNvGrpSpPr/>
          <p:nvPr/>
        </p:nvGrpSpPr>
        <p:grpSpPr>
          <a:xfrm rot="0">
            <a:off x="13731097" y="3200380"/>
            <a:ext cx="900712" cy="884024"/>
            <a:chOff x="0" y="0"/>
            <a:chExt cx="825825" cy="810524"/>
          </a:xfrm>
        </p:grpSpPr>
        <p:sp>
          <p:nvSpPr>
            <p:cNvPr name="Freeform 31" id="31">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2" id="32"/>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Fuzzy C-Means: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Một điểm hoặc thuộc hoặc không thuộc một cụm.</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Gán nhãn nhị phân (1 hoặc 0).</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Mỗi điểm có độ thành viên từ 0 đến 1 </a:t>
                      </a:r>
                      <a:r>
                        <a:rPr lang="en-US" sz="2999">
                          <a:solidFill>
                            <a:srgbClr val="2B4B82"/>
                          </a:solidFill>
                          <a:latin typeface="Clear Sans Regular"/>
                          <a:ea typeface="Clear Sans Regular"/>
                          <a:cs typeface="Clear Sans Regular"/>
                          <a:sym typeface="Clear Sans Regular"/>
                        </a:rPr>
                        <a:t>trong từng cụm.</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Tổng độ thành viên của một điểm đối với tất cả các cụm bằng 1.</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7189232"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1</a:t>
            </a:r>
            <a:r>
              <a:rPr lang="en-US" b="true" sz="5500" strike="noStrike" u="none">
                <a:solidFill>
                  <a:srgbClr val="2B4B82"/>
                </a:solidFill>
                <a:latin typeface="Clear Sans Bold"/>
                <a:ea typeface="Clear Sans Bold"/>
                <a:cs typeface="Clear Sans Bold"/>
                <a:sym typeface="Clear Sans Bold"/>
              </a:rPr>
              <a:t>. Bản chất phân c</a:t>
            </a:r>
            <a:r>
              <a:rPr lang="en-US" b="true" sz="5500" strike="noStrike" u="none">
                <a:solidFill>
                  <a:srgbClr val="2B4B82"/>
                </a:solidFill>
                <a:latin typeface="Clear Sans Bold"/>
                <a:ea typeface="Clear Sans Bold"/>
                <a:cs typeface="Clear Sans Bold"/>
                <a:sym typeface="Clear Sans Bold"/>
              </a:rPr>
              <a:t>ụm</a:t>
            </a:r>
            <a:r>
              <a:rPr lang="en-US" b="true" sz="5500" strike="noStrike" u="none">
                <a:solidFill>
                  <a:srgbClr val="2B4B82"/>
                </a:solidFill>
                <a:latin typeface="Clear Sans Bold"/>
                <a:ea typeface="Clear Sans Bold"/>
                <a:cs typeface="Clear Sans Bold"/>
                <a:sym typeface="Clear Sans Bold"/>
              </a:rPr>
              <a:t>:</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Fuzzy C-Means: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Cập nhật centroid bằng trung bình cộng của các điểm trong cụm.</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Cập nhật cen</a:t>
                      </a:r>
                      <a:r>
                        <a:rPr lang="en-US" sz="2999">
                          <a:solidFill>
                            <a:srgbClr val="2B4B82"/>
                          </a:solidFill>
                          <a:latin typeface="Clear Sans Regular"/>
                          <a:ea typeface="Clear Sans Regular"/>
                          <a:cs typeface="Clear Sans Regular"/>
                          <a:sym typeface="Clear Sans Regular"/>
                        </a:rPr>
                        <a:t>troid bằng trung bình có trọng số dựa trên độ thành viên.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8797886"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2</a:t>
            </a:r>
            <a:r>
              <a:rPr lang="en-US" b="true" sz="5500" strike="noStrike" u="none">
                <a:solidFill>
                  <a:srgbClr val="2B4B82"/>
                </a:solidFill>
                <a:latin typeface="Clear Sans Bold"/>
                <a:ea typeface="Clear Sans Bold"/>
                <a:cs typeface="Clear Sans Bold"/>
                <a:sym typeface="Clear Sans Bold"/>
              </a:rPr>
              <a:t>. Cập nhật trung tâm cụm:</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K-Means: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Fuzzy C-Means:</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Gán điểm vào cụm có khoảng cách nhỏ nhất với centroid.</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Tính độ thuộc về của điểm với từng cụm dựa trên khoảng cách.</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Độ thành viên thay đổi sau mỗi lần cập nhật.</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7125771"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3</a:t>
            </a:r>
            <a:r>
              <a:rPr lang="en-US" b="true" sz="5500" strike="noStrike" u="none">
                <a:solidFill>
                  <a:srgbClr val="2B4B82"/>
                </a:solidFill>
                <a:latin typeface="Clear Sans Bold"/>
                <a:ea typeface="Clear Sans Bold"/>
                <a:cs typeface="Clear Sans Bold"/>
                <a:sym typeface="Clear Sans Bold"/>
              </a:rPr>
              <a:t>. Quá trình gán điểm:</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4199681"/>
            <a:ext cx="11622449" cy="1706663"/>
          </a:xfrm>
          <a:prstGeom prst="rect">
            <a:avLst/>
          </a:prstGeom>
        </p:spPr>
        <p:txBody>
          <a:bodyPr anchor="t" rtlCol="false" tIns="0" lIns="0" bIns="0" rIns="0">
            <a:spAutoFit/>
          </a:bodyPr>
          <a:lstStyle/>
          <a:p>
            <a:pPr algn="ctr" marL="0" indent="0" lvl="0">
              <a:lnSpc>
                <a:spcPts val="14081"/>
              </a:lnSpc>
              <a:spcBef>
                <a:spcPct val="0"/>
              </a:spcBef>
            </a:pPr>
            <a:r>
              <a:rPr lang="en-US" b="true" sz="10058">
                <a:solidFill>
                  <a:srgbClr val="FFFFFF"/>
                </a:solidFill>
                <a:latin typeface="Montserrat Bold"/>
                <a:ea typeface="Montserrat Bold"/>
                <a:cs typeface="Montserrat Bold"/>
                <a:sym typeface="Montserrat Bold"/>
              </a:rPr>
              <a:t>DBSCAN</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770562"/>
            <a:ext cx="9315073" cy="926851"/>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Khái niệm DBSCAN</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2895600"/>
            <a:ext cx="9976404" cy="4495800"/>
          </a:xfrm>
          <a:prstGeom prst="rect">
            <a:avLst/>
          </a:prstGeom>
        </p:spPr>
        <p:txBody>
          <a:bodyPr anchor="t" rtlCol="false" tIns="0" lIns="0" bIns="0" rIns="0">
            <a:spAutoFit/>
          </a:bodyPr>
          <a:lstStyle/>
          <a:p>
            <a:pPr algn="l">
              <a:lnSpc>
                <a:spcPts val="4440"/>
              </a:lnSpc>
            </a:pPr>
            <a:r>
              <a:rPr lang="en-US" sz="3700">
                <a:solidFill>
                  <a:srgbClr val="94DDDE"/>
                </a:solidFill>
                <a:latin typeface="Clear Sans Bold"/>
                <a:ea typeface="Clear Sans Bold"/>
                <a:cs typeface="Clear Sans Bold"/>
                <a:sym typeface="Clear Sans Bold"/>
              </a:rPr>
              <a:t>Là một </a:t>
            </a:r>
            <a:r>
              <a:rPr lang="en-US" sz="3700">
                <a:solidFill>
                  <a:srgbClr val="94DDDE"/>
                </a:solidFill>
                <a:latin typeface="Clear Sans Bold"/>
                <a:ea typeface="Clear Sans Bold"/>
                <a:cs typeface="Clear Sans Bold"/>
                <a:sym typeface="Clear Sans Bold"/>
              </a:rPr>
              <a:t>thuật toán phân</a:t>
            </a:r>
            <a:r>
              <a:rPr lang="en-US" sz="3700">
                <a:solidFill>
                  <a:srgbClr val="94DDDE"/>
                </a:solidFill>
                <a:latin typeface="Clear Sans Bold"/>
                <a:ea typeface="Clear Sans Bold"/>
                <a:cs typeface="Clear Sans Bold"/>
                <a:sym typeface="Clear Sans Bold"/>
              </a:rPr>
              <a:t> cụm dựa trên mật độ (</a:t>
            </a:r>
            <a:r>
              <a:rPr lang="en-US" sz="3700">
                <a:solidFill>
                  <a:srgbClr val="F7B4A7"/>
                </a:solidFill>
                <a:latin typeface="Clear Sans Bold"/>
                <a:ea typeface="Clear Sans Bold"/>
                <a:cs typeface="Clear Sans Bold"/>
                <a:sym typeface="Clear Sans Bold"/>
              </a:rPr>
              <a:t>Density-Based Spatial Clustering of Applications with Noise</a:t>
            </a:r>
            <a:r>
              <a:rPr lang="en-US" sz="3700">
                <a:solidFill>
                  <a:srgbClr val="94DDDE"/>
                </a:solidFill>
                <a:latin typeface="Clear Sans Bold"/>
                <a:ea typeface="Clear Sans Bold"/>
                <a:cs typeface="Clear Sans Bold"/>
                <a:sym typeface="Clear Sans Bold"/>
              </a:rPr>
              <a:t>), được thiết kế để tìm các cụm có mật độ cao và có khả năng phát hiện nhiễu (noise) trong dữ liệu. T</a:t>
            </a:r>
            <a:r>
              <a:rPr lang="en-US" sz="3700">
                <a:solidFill>
                  <a:srgbClr val="94DDDE"/>
                </a:solidFill>
                <a:latin typeface="Clear Sans Bold"/>
                <a:ea typeface="Clear Sans Bold"/>
                <a:cs typeface="Clear Sans Bold"/>
                <a:sym typeface="Clear Sans Bold"/>
                <a:hlinkClick r:id="rId2" tooltip="https://builtin.com/articles/dbscan"/>
              </a:rPr>
              <a:t>huật toán </a:t>
            </a:r>
            <a:r>
              <a:rPr lang="en-US" sz="3700">
                <a:solidFill>
                  <a:srgbClr val="F7B4A7"/>
                </a:solidFill>
                <a:latin typeface="Clear Sans Bold"/>
                <a:ea typeface="Clear Sans Bold"/>
                <a:cs typeface="Clear Sans Bold"/>
                <a:sym typeface="Clear Sans Bold"/>
                <a:hlinkClick r:id="rId3" tooltip="https://builtin.com/articles/dbscan"/>
              </a:rPr>
              <a:t>DBSCAN</a:t>
            </a:r>
            <a:r>
              <a:rPr lang="en-US" sz="3700">
                <a:solidFill>
                  <a:srgbClr val="94DDDE"/>
                </a:solidFill>
                <a:latin typeface="Clear Sans Bold"/>
                <a:ea typeface="Clear Sans Bold"/>
                <a:cs typeface="Clear Sans Bold"/>
                <a:sym typeface="Clear Sans Bold"/>
              </a:rPr>
              <a:t> nhóm dữ liệu thành các cụm dựa trên mật độ của chúng hoặc mức độ chúng được đóng gói chặt chẽ với nhau.</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4019550"/>
            <a:ext cx="9976404" cy="2247900"/>
          </a:xfrm>
          <a:prstGeom prst="rect">
            <a:avLst/>
          </a:prstGeom>
        </p:spPr>
        <p:txBody>
          <a:bodyPr anchor="t" rtlCol="false" tIns="0" lIns="0" bIns="0" rIns="0">
            <a:spAutoFit/>
          </a:bodyPr>
          <a:lstStyle/>
          <a:p>
            <a:pPr algn="l">
              <a:lnSpc>
                <a:spcPts val="4440"/>
              </a:lnSpc>
            </a:pPr>
            <a:r>
              <a:rPr lang="en-US" sz="3700">
                <a:solidFill>
                  <a:srgbClr val="94DDDE"/>
                </a:solidFill>
                <a:latin typeface="Clear Sans Bold"/>
                <a:ea typeface="Clear Sans Bold"/>
                <a:cs typeface="Clear Sans Bold"/>
                <a:sym typeface="Clear Sans Bold"/>
              </a:rPr>
              <a:t>Vì lý do này, </a:t>
            </a:r>
            <a:r>
              <a:rPr lang="en-US" sz="3700">
                <a:solidFill>
                  <a:srgbClr val="F7B4A7"/>
                </a:solidFill>
                <a:latin typeface="Clear Sans Bold"/>
                <a:ea typeface="Clear Sans Bold"/>
                <a:cs typeface="Clear Sans Bold"/>
                <a:sym typeface="Clear Sans Bold"/>
              </a:rPr>
              <a:t>DBSCAN</a:t>
            </a:r>
            <a:r>
              <a:rPr lang="en-US" sz="3700">
                <a:solidFill>
                  <a:srgbClr val="94DDDE"/>
                </a:solidFill>
                <a:latin typeface="Clear Sans Bold"/>
                <a:ea typeface="Clear Sans Bold"/>
                <a:cs typeface="Clear Sans Bold"/>
                <a:sym typeface="Clear Sans Bold"/>
              </a:rPr>
              <a:t> rất giỏi trong việc xác định các cụm có hình dạng tùy ý và loại bỏ nhiễu và các giá trị ngoại lai khỏi các tập dữ liệu.</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Công thức toán học DBSCAN</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457372"/>
            <a:ext cx="18288000" cy="3372255"/>
          </a:xfrm>
          <a:custGeom>
            <a:avLst/>
            <a:gdLst/>
            <a:ahLst/>
            <a:cxnLst/>
            <a:rect r="r" b="b" t="t" l="l"/>
            <a:pathLst>
              <a:path h="3372255" w="18288000">
                <a:moveTo>
                  <a:pt x="0" y="0"/>
                </a:moveTo>
                <a:lnTo>
                  <a:pt x="18288000" y="0"/>
                </a:lnTo>
                <a:lnTo>
                  <a:pt x="18288000" y="3372256"/>
                </a:lnTo>
                <a:lnTo>
                  <a:pt x="0" y="3372256"/>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833812"/>
            <a:ext cx="11350139" cy="2619375"/>
          </a:xfrm>
          <a:prstGeom prst="rect">
            <a:avLst/>
          </a:prstGeom>
        </p:spPr>
        <p:txBody>
          <a:bodyPr anchor="t" rtlCol="false" tIns="0" lIns="0" bIns="0" rIns="0">
            <a:spAutoFit/>
          </a:bodyPr>
          <a:lstStyle/>
          <a:p>
            <a:pPr algn="just">
              <a:lnSpc>
                <a:spcPts val="4135"/>
              </a:lnSpc>
            </a:pPr>
            <a:r>
              <a:rPr lang="en-US" sz="3446">
                <a:solidFill>
                  <a:srgbClr val="94DDDE"/>
                </a:solidFill>
                <a:latin typeface="Clear Sans Bold"/>
                <a:ea typeface="Clear Sans Bold"/>
                <a:cs typeface="Clear Sans Bold"/>
                <a:sym typeface="Clear Sans Bold"/>
              </a:rPr>
              <a:t>Phân tích cụm là một tác vụ chính của khai phá dữ liệu, và là một kỹ thuật phổ biến trong </a:t>
            </a:r>
            <a:r>
              <a:rPr lang="en-US" sz="3446">
                <a:solidFill>
                  <a:srgbClr val="94DDDE"/>
                </a:solidFill>
                <a:latin typeface="Clear Sans Bold"/>
                <a:ea typeface="Clear Sans Bold"/>
                <a:cs typeface="Clear Sans Bold"/>
                <a:sym typeface="Clear Sans Bold"/>
                <a:hlinkClick r:id="rId2" tooltip="https://vi.wikipedia.org/wiki/Th%E1%BB%91ng_k%C3%AA"/>
              </a:rPr>
              <a:t>thống kê</a:t>
            </a:r>
            <a:r>
              <a:rPr lang="en-US" sz="3446">
                <a:solidFill>
                  <a:srgbClr val="94DDDE"/>
                </a:solidFill>
                <a:latin typeface="Clear Sans Bold"/>
                <a:ea typeface="Clear Sans Bold"/>
                <a:cs typeface="Clear Sans Bold"/>
                <a:sym typeface="Clear Sans Bold"/>
              </a:rPr>
              <a:t> </a:t>
            </a:r>
            <a:r>
              <a:rPr lang="en-US" sz="3446">
                <a:solidFill>
                  <a:srgbClr val="94DDDE"/>
                </a:solidFill>
                <a:latin typeface="Clear Sans Bold"/>
                <a:ea typeface="Clear Sans Bold"/>
                <a:cs typeface="Clear Sans Bold"/>
                <a:sym typeface="Clear Sans Bold"/>
                <a:hlinkClick r:id="rId3" tooltip="https://vi.wikipedia.org/wiki/Ph%C3%A2n_t%C3%ADch_d%E1%BB%AF_li%E1%BB%87u"/>
              </a:rPr>
              <a:t>phân tích dữ liệu</a:t>
            </a:r>
            <a:r>
              <a:rPr lang="en-US" sz="3446">
                <a:solidFill>
                  <a:srgbClr val="94DDDE"/>
                </a:solidFill>
                <a:latin typeface="Clear Sans Bold"/>
                <a:ea typeface="Clear Sans Bold"/>
                <a:cs typeface="Clear Sans Bold"/>
                <a:sym typeface="Clear Sans Bold"/>
              </a:rPr>
              <a:t>, được dùng trong nhiều lĩnh vực, bao gồm </a:t>
            </a:r>
            <a:r>
              <a:rPr lang="en-US" sz="3446">
                <a:solidFill>
                  <a:srgbClr val="94DDDE"/>
                </a:solidFill>
                <a:latin typeface="Clear Sans Bold"/>
                <a:ea typeface="Clear Sans Bold"/>
                <a:cs typeface="Clear Sans Bold"/>
                <a:sym typeface="Clear Sans Bold"/>
                <a:hlinkClick r:id="rId4" tooltip="https://vi.wikipedia.org/wiki/Nh%E1%BA%ADn_d%E1%BA%A1ng_m%E1%BA%ABu"/>
              </a:rPr>
              <a:t>nhận dạng mẫu</a:t>
            </a:r>
            <a:r>
              <a:rPr lang="en-US" sz="3446">
                <a:solidFill>
                  <a:srgbClr val="94DDDE"/>
                </a:solidFill>
                <a:latin typeface="Clear Sans Bold"/>
                <a:ea typeface="Clear Sans Bold"/>
                <a:cs typeface="Clear Sans Bold"/>
                <a:sym typeface="Clear Sans Bold"/>
              </a:rPr>
              <a:t>, </a:t>
            </a:r>
            <a:r>
              <a:rPr lang="en-US" sz="3446">
                <a:solidFill>
                  <a:srgbClr val="94DDDE"/>
                </a:solidFill>
                <a:latin typeface="Clear Sans Bold"/>
                <a:ea typeface="Clear Sans Bold"/>
                <a:cs typeface="Clear Sans Bold"/>
                <a:sym typeface="Clear Sans Bold"/>
                <a:hlinkClick r:id="rId5" tooltip="https://vi.wikipedia.org/w/index.php?title=Ph%C3%A2n_t%C3%ADch_%E1%BA%A3nh&amp;action=edit&amp;redlink=1"/>
              </a:rPr>
              <a:t>phân tích ảnh</a:t>
            </a:r>
            <a:r>
              <a:rPr lang="en-US" sz="3446">
                <a:solidFill>
                  <a:srgbClr val="94DDDE"/>
                </a:solidFill>
                <a:latin typeface="Clear Sans Bold"/>
                <a:ea typeface="Clear Sans Bold"/>
                <a:cs typeface="Clear Sans Bold"/>
                <a:sym typeface="Clear Sans Bold"/>
              </a:rPr>
              <a:t>, </a:t>
            </a:r>
            <a:r>
              <a:rPr lang="en-US" sz="3446">
                <a:solidFill>
                  <a:srgbClr val="94DDDE"/>
                </a:solidFill>
                <a:latin typeface="Clear Sans Bold"/>
                <a:ea typeface="Clear Sans Bold"/>
                <a:cs typeface="Clear Sans Bold"/>
                <a:sym typeface="Clear Sans Bold"/>
                <a:hlinkClick r:id="rId6" tooltip="https://vi.wikipedia.org/wiki/Truy_h%E1%BB%93i_th%C3%B4ng_tin"/>
              </a:rPr>
              <a:t>truy hồi thông tin</a:t>
            </a:r>
            <a:r>
              <a:rPr lang="en-US" sz="3446">
                <a:solidFill>
                  <a:srgbClr val="94DDDE"/>
                </a:solidFill>
                <a:latin typeface="Clear Sans Bold"/>
                <a:ea typeface="Clear Sans Bold"/>
                <a:cs typeface="Clear Sans Bold"/>
                <a:sym typeface="Clear Sans Bold"/>
              </a:rPr>
              <a:t>, </a:t>
            </a:r>
            <a:r>
              <a:rPr lang="en-US" sz="3446">
                <a:solidFill>
                  <a:srgbClr val="94DDDE"/>
                </a:solidFill>
                <a:latin typeface="Clear Sans Bold"/>
                <a:ea typeface="Clear Sans Bold"/>
                <a:cs typeface="Clear Sans Bold"/>
                <a:sym typeface="Clear Sans Bold"/>
                <a:hlinkClick r:id="rId7" tooltip="https://vi.wikipedia.org/wiki/Tin_sinh_h%E1%BB%8Dc"/>
              </a:rPr>
              <a:t>tin sinh học</a:t>
            </a:r>
            <a:r>
              <a:rPr lang="en-US" sz="3446">
                <a:solidFill>
                  <a:srgbClr val="94DDDE"/>
                </a:solidFill>
                <a:latin typeface="Clear Sans Bold"/>
                <a:ea typeface="Clear Sans Bold"/>
                <a:cs typeface="Clear Sans Bold"/>
                <a:sym typeface="Clear Sans Bold"/>
              </a:rPr>
              <a:t>, </a:t>
            </a:r>
            <a:r>
              <a:rPr lang="en-US" sz="3446">
                <a:solidFill>
                  <a:srgbClr val="94DDDE"/>
                </a:solidFill>
                <a:latin typeface="Clear Sans Bold"/>
                <a:ea typeface="Clear Sans Bold"/>
                <a:cs typeface="Clear Sans Bold"/>
                <a:sym typeface="Clear Sans Bold"/>
                <a:hlinkClick r:id="rId8" tooltip="https://vi.wikipedia.org/wiki/N%C3%A9n_d%E1%BB%AF_li%E1%BB%87u"/>
              </a:rPr>
              <a:t>nén dữ liệu</a:t>
            </a:r>
            <a:r>
              <a:rPr lang="en-US" sz="3446">
                <a:solidFill>
                  <a:srgbClr val="94DDDE"/>
                </a:solidFill>
                <a:latin typeface="Clear Sans Bold"/>
                <a:ea typeface="Clear Sans Bold"/>
                <a:cs typeface="Clear Sans Bold"/>
                <a:sym typeface="Clear Sans Bold"/>
              </a:rPr>
              <a:t>, </a:t>
            </a:r>
            <a:r>
              <a:rPr lang="en-US" sz="3446">
                <a:solidFill>
                  <a:srgbClr val="94DDDE"/>
                </a:solidFill>
                <a:latin typeface="Clear Sans Bold"/>
                <a:ea typeface="Clear Sans Bold"/>
                <a:cs typeface="Clear Sans Bold"/>
                <a:sym typeface="Clear Sans Bold"/>
                <a:hlinkClick r:id="rId9" tooltip="https://vi.wikipedia.org/wiki/%C4%90%E1%BB%93_h%E1%BB%8Da_m%C3%A1y_t%C3%ADnh"/>
              </a:rPr>
              <a:t>đồ họa máy tính</a:t>
            </a:r>
            <a:r>
              <a:rPr lang="en-US" sz="3446">
                <a:solidFill>
                  <a:srgbClr val="94DDDE"/>
                </a:solidFill>
                <a:latin typeface="Clear Sans Bold"/>
                <a:ea typeface="Clear Sans Bold"/>
                <a:cs typeface="Clear Sans Bold"/>
                <a:sym typeface="Clear Sans Bold"/>
              </a:rPr>
              <a:t> và </a:t>
            </a:r>
            <a:r>
              <a:rPr lang="en-US" sz="3446">
                <a:solidFill>
                  <a:srgbClr val="94DDDE"/>
                </a:solidFill>
                <a:latin typeface="Clear Sans Bold"/>
                <a:ea typeface="Clear Sans Bold"/>
                <a:cs typeface="Clear Sans Bold"/>
                <a:sym typeface="Clear Sans Bold"/>
                <a:hlinkClick r:id="rId10" tooltip="https://vi.wikipedia.org/wiki/H%E1%BB%8Dc_m%C3%A1y"/>
              </a:rPr>
              <a:t>học máy</a:t>
            </a:r>
            <a:r>
              <a:rPr lang="en-US" sz="3446">
                <a:solidFill>
                  <a:srgbClr val="94DDDE"/>
                </a:solidFill>
                <a:latin typeface="Clear Sans Bold"/>
                <a:ea typeface="Clear Sans Bold"/>
                <a:cs typeface="Clear Sans Bold"/>
                <a:sym typeface="Clear Sans Bold"/>
              </a:rPr>
              <a:t>.</a:t>
            </a:r>
          </a:p>
        </p:txBody>
      </p:sp>
      <p:sp>
        <p:nvSpPr>
          <p:cNvPr name="Freeform 3" id="3" descr="an isometric lined light bulb"/>
          <p:cNvSpPr/>
          <p:nvPr/>
        </p:nvSpPr>
        <p:spPr>
          <a:xfrm flipH="false" flipV="false" rot="0">
            <a:off x="13596675"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0821"/>
            <a:ext cx="18288000" cy="10205357"/>
          </a:xfrm>
          <a:custGeom>
            <a:avLst/>
            <a:gdLst/>
            <a:ahLst/>
            <a:cxnLst/>
            <a:rect r="r" b="b" t="t" l="l"/>
            <a:pathLst>
              <a:path h="10205357" w="18288000">
                <a:moveTo>
                  <a:pt x="0" y="0"/>
                </a:moveTo>
                <a:lnTo>
                  <a:pt x="18288000" y="0"/>
                </a:lnTo>
                <a:lnTo>
                  <a:pt x="18288000" y="10205358"/>
                </a:lnTo>
                <a:lnTo>
                  <a:pt x="0" y="10205358"/>
                </a:lnTo>
                <a:lnTo>
                  <a:pt x="0" y="0"/>
                </a:lnTo>
                <a:close/>
              </a:path>
            </a:pathLst>
          </a:custGeom>
          <a:blipFill>
            <a:blip r:embed="rId2"/>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085759"/>
            <a:ext cx="18288000" cy="4115481"/>
          </a:xfrm>
          <a:custGeom>
            <a:avLst/>
            <a:gdLst/>
            <a:ahLst/>
            <a:cxnLst/>
            <a:rect r="r" b="b" t="t" l="l"/>
            <a:pathLst>
              <a:path h="4115481" w="18288000">
                <a:moveTo>
                  <a:pt x="0" y="0"/>
                </a:moveTo>
                <a:lnTo>
                  <a:pt x="18288000" y="0"/>
                </a:lnTo>
                <a:lnTo>
                  <a:pt x="18288000" y="4115482"/>
                </a:lnTo>
                <a:lnTo>
                  <a:pt x="0" y="4115482"/>
                </a:lnTo>
                <a:lnTo>
                  <a:pt x="0" y="0"/>
                </a:lnTo>
                <a:close/>
              </a:path>
            </a:pathLst>
          </a:custGeom>
          <a:blipFill>
            <a:blip r:embed="rId2"/>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834542"/>
            <a:ext cx="18288000" cy="4617917"/>
          </a:xfrm>
          <a:custGeom>
            <a:avLst/>
            <a:gdLst/>
            <a:ahLst/>
            <a:cxnLst/>
            <a:rect r="r" b="b" t="t" l="l"/>
            <a:pathLst>
              <a:path h="4617917" w="18288000">
                <a:moveTo>
                  <a:pt x="0" y="0"/>
                </a:moveTo>
                <a:lnTo>
                  <a:pt x="18288000" y="0"/>
                </a:lnTo>
                <a:lnTo>
                  <a:pt x="18288000" y="4617916"/>
                </a:lnTo>
                <a:lnTo>
                  <a:pt x="0" y="4617916"/>
                </a:lnTo>
                <a:lnTo>
                  <a:pt x="0" y="0"/>
                </a:lnTo>
                <a:close/>
              </a:path>
            </a:pathLst>
          </a:custGeom>
          <a:blipFill>
            <a:blip r:embed="rId2"/>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40782"/>
            <a:ext cx="18288000" cy="1605435"/>
          </a:xfrm>
          <a:custGeom>
            <a:avLst/>
            <a:gdLst/>
            <a:ahLst/>
            <a:cxnLst/>
            <a:rect r="r" b="b" t="t" l="l"/>
            <a:pathLst>
              <a:path h="1605435" w="18288000">
                <a:moveTo>
                  <a:pt x="0" y="0"/>
                </a:moveTo>
                <a:lnTo>
                  <a:pt x="18288000" y="0"/>
                </a:lnTo>
                <a:lnTo>
                  <a:pt x="18288000" y="1605436"/>
                </a:lnTo>
                <a:lnTo>
                  <a:pt x="0" y="1605436"/>
                </a:lnTo>
                <a:lnTo>
                  <a:pt x="0" y="0"/>
                </a:lnTo>
                <a:close/>
              </a:path>
            </a:pathLst>
          </a:custGeom>
          <a:blipFill>
            <a:blip r:embed="rId2"/>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53843"/>
            <a:ext cx="18288000" cy="1579314"/>
          </a:xfrm>
          <a:custGeom>
            <a:avLst/>
            <a:gdLst/>
            <a:ahLst/>
            <a:cxnLst/>
            <a:rect r="r" b="b" t="t" l="l"/>
            <a:pathLst>
              <a:path h="1579314" w="18288000">
                <a:moveTo>
                  <a:pt x="0" y="0"/>
                </a:moveTo>
                <a:lnTo>
                  <a:pt x="18288000" y="0"/>
                </a:lnTo>
                <a:lnTo>
                  <a:pt x="18288000" y="1579314"/>
                </a:lnTo>
                <a:lnTo>
                  <a:pt x="0" y="1579314"/>
                </a:lnTo>
                <a:lnTo>
                  <a:pt x="0" y="0"/>
                </a:lnTo>
                <a:close/>
              </a:path>
            </a:pathLst>
          </a:custGeom>
          <a:blipFill>
            <a:blip r:embed="rId2"/>
            <a:stretch>
              <a:fillRect l="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Nguyên lí hoạt động DBSCAN</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6.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4446290" y="3543175"/>
            <a:ext cx="249446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841463" y="3543175"/>
            <a:ext cx="2494461" cy="0"/>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11236636" y="3543175"/>
            <a:ext cx="2494461" cy="0"/>
          </a:xfrm>
          <a:prstGeom prst="line">
            <a:avLst/>
          </a:prstGeom>
          <a:ln cap="flat" w="28575">
            <a:solidFill>
              <a:srgbClr val="31356E"/>
            </a:solidFill>
            <a:prstDash val="solid"/>
            <a:headEnd type="none" len="sm" w="sm"/>
            <a:tailEnd type="none" len="sm" w="sm"/>
          </a:ln>
        </p:spPr>
      </p:sp>
      <p:grpSp>
        <p:nvGrpSpPr>
          <p:cNvPr name="Group 5" id="5"/>
          <p:cNvGrpSpPr/>
          <p:nvPr/>
        </p:nvGrpSpPr>
        <p:grpSpPr>
          <a:xfrm rot="0">
            <a:off x="3545578" y="3101163"/>
            <a:ext cx="900712" cy="884024"/>
            <a:chOff x="0" y="0"/>
            <a:chExt cx="825825" cy="81052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7" id="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8" id="8"/>
          <p:cNvGrpSpPr/>
          <p:nvPr/>
        </p:nvGrpSpPr>
        <p:grpSpPr>
          <a:xfrm rot="0">
            <a:off x="6940751" y="3101163"/>
            <a:ext cx="900712" cy="884024"/>
            <a:chOff x="0" y="0"/>
            <a:chExt cx="825825" cy="810524"/>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0" id="1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1" id="11"/>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Thuật toán DBSCAN</a:t>
            </a:r>
          </a:p>
        </p:txBody>
      </p:sp>
      <p:grpSp>
        <p:nvGrpSpPr>
          <p:cNvPr name="Group 12" id="12"/>
          <p:cNvGrpSpPr/>
          <p:nvPr/>
        </p:nvGrpSpPr>
        <p:grpSpPr>
          <a:xfrm rot="0">
            <a:off x="6190272" y="4140771"/>
            <a:ext cx="2401669" cy="2865551"/>
            <a:chOff x="0" y="0"/>
            <a:chExt cx="3202226" cy="3820735"/>
          </a:xfrm>
        </p:grpSpPr>
        <p:sp>
          <p:nvSpPr>
            <p:cNvPr name="TextBox 13" id="13"/>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4" id="14"/>
            <p:cNvSpPr txBox="true"/>
            <p:nvPr/>
          </p:nvSpPr>
          <p:spPr>
            <a:xfrm rot="0">
              <a:off x="0" y="2365283"/>
              <a:ext cx="3202226" cy="1455451"/>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Tìm tấ</a:t>
              </a:r>
              <a:r>
                <a:rPr lang="en-US" sz="2100">
                  <a:solidFill>
                    <a:srgbClr val="2B4B82"/>
                  </a:solidFill>
                  <a:latin typeface="Clear Sans Regular"/>
                  <a:ea typeface="Clear Sans Regular"/>
                  <a:cs typeface="Clear Sans Regular"/>
                  <a:sym typeface="Clear Sans Regular"/>
                </a:rPr>
                <a:t>t cả các điểm nằm trong vùng lân cận ϵ của p.</a:t>
              </a:r>
            </a:p>
          </p:txBody>
        </p:sp>
        <p:sp>
          <p:nvSpPr>
            <p:cNvPr name="TextBox 15" id="15"/>
            <p:cNvSpPr txBox="true"/>
            <p:nvPr/>
          </p:nvSpPr>
          <p:spPr>
            <a:xfrm rot="0">
              <a:off x="0" y="925271"/>
              <a:ext cx="3202226"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K</a:t>
              </a:r>
              <a:r>
                <a:rPr lang="en-US" b="true" sz="2400">
                  <a:solidFill>
                    <a:srgbClr val="2B4B82"/>
                  </a:solidFill>
                  <a:latin typeface="Clear Sans Regular Bold"/>
                  <a:ea typeface="Clear Sans Regular Bold"/>
                  <a:cs typeface="Clear Sans Regular Bold"/>
                  <a:sym typeface="Clear Sans Regular Bold"/>
                </a:rPr>
                <a:t>iểm tra vùng lân cận:</a:t>
              </a:r>
            </a:p>
          </p:txBody>
        </p:sp>
      </p:grpSp>
      <p:grpSp>
        <p:nvGrpSpPr>
          <p:cNvPr name="Group 16" id="16"/>
          <p:cNvGrpSpPr/>
          <p:nvPr/>
        </p:nvGrpSpPr>
        <p:grpSpPr>
          <a:xfrm rot="0">
            <a:off x="2766230" y="4140771"/>
            <a:ext cx="2459408" cy="2448864"/>
            <a:chOff x="0" y="0"/>
            <a:chExt cx="3279211" cy="3265152"/>
          </a:xfrm>
        </p:grpSpPr>
        <p:sp>
          <p:nvSpPr>
            <p:cNvPr name="TextBox 17" id="17"/>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8" id="18"/>
            <p:cNvSpPr txBox="true"/>
            <p:nvPr/>
          </p:nvSpPr>
          <p:spPr>
            <a:xfrm rot="0">
              <a:off x="0" y="1809700"/>
              <a:ext cx="3279211" cy="1455451"/>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C</a:t>
              </a:r>
              <a:r>
                <a:rPr lang="en-US" sz="2100">
                  <a:solidFill>
                    <a:srgbClr val="2B4B82"/>
                  </a:solidFill>
                  <a:latin typeface="Clear Sans Regular"/>
                  <a:ea typeface="Clear Sans Regular"/>
                  <a:cs typeface="Clear Sans Regular"/>
                  <a:sym typeface="Clear Sans Regular"/>
                </a:rPr>
                <a:t>họn một điểm dữ liệu chưa được thăm p.</a:t>
              </a:r>
            </a:p>
          </p:txBody>
        </p:sp>
        <p:sp>
          <p:nvSpPr>
            <p:cNvPr name="TextBox 19" id="19"/>
            <p:cNvSpPr txBox="true"/>
            <p:nvPr/>
          </p:nvSpPr>
          <p:spPr>
            <a:xfrm rot="0">
              <a:off x="0" y="919681"/>
              <a:ext cx="3279211"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Khở</a:t>
              </a:r>
              <a:r>
                <a:rPr lang="en-US" b="true" sz="2400">
                  <a:solidFill>
                    <a:srgbClr val="2B4B82"/>
                  </a:solidFill>
                  <a:latin typeface="Clear Sans Regular Bold"/>
                  <a:ea typeface="Clear Sans Regular Bold"/>
                  <a:cs typeface="Clear Sans Regular Bold"/>
                  <a:sym typeface="Clear Sans Regular Bold"/>
                </a:rPr>
                <a:t>i tạo:</a:t>
              </a:r>
            </a:p>
          </p:txBody>
        </p:sp>
      </p:grpSp>
      <p:grpSp>
        <p:nvGrpSpPr>
          <p:cNvPr name="Group 20" id="20"/>
          <p:cNvGrpSpPr/>
          <p:nvPr/>
        </p:nvGrpSpPr>
        <p:grpSpPr>
          <a:xfrm rot="0">
            <a:off x="9556576" y="4146640"/>
            <a:ext cx="2459408" cy="6140360"/>
            <a:chOff x="0" y="0"/>
            <a:chExt cx="3279211" cy="8187147"/>
          </a:xfrm>
        </p:grpSpPr>
        <p:sp>
          <p:nvSpPr>
            <p:cNvPr name="TextBox 21" id="21"/>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2" id="22"/>
            <p:cNvSpPr txBox="true"/>
            <p:nvPr/>
          </p:nvSpPr>
          <p:spPr>
            <a:xfrm rot="0">
              <a:off x="0" y="1801875"/>
              <a:ext cx="3279211" cy="6385272"/>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Nếu p là điểm lõi:</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Tạo cụm mới.</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Tìm</a:t>
              </a:r>
              <a:r>
                <a:rPr lang="en-US" sz="2100">
                  <a:solidFill>
                    <a:srgbClr val="2B4B82"/>
                  </a:solidFill>
                  <a:latin typeface="Clear Sans Regular"/>
                  <a:ea typeface="Clear Sans Regular"/>
                  <a:cs typeface="Clear Sans Regular"/>
                  <a:sym typeface="Clear Sans Regular"/>
                </a:rPr>
                <a:t> tất cả các điểm mật độ đạt được từ p.</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Đánh dấu các điểm đó là một phần của cụm.</a:t>
              </a:r>
            </a:p>
            <a:p>
              <a:pPr algn="ctr">
                <a:lnSpc>
                  <a:spcPts val="2940"/>
                </a:lnSpc>
              </a:pPr>
              <a:r>
                <a:rPr lang="en-US" sz="2100">
                  <a:solidFill>
                    <a:srgbClr val="2B4B82"/>
                  </a:solidFill>
                  <a:latin typeface="Clear Sans Regular"/>
                  <a:ea typeface="Clear Sans Regular"/>
                  <a:cs typeface="Clear Sans Regular"/>
                  <a:sym typeface="Clear Sans Regular"/>
                </a:rPr>
                <a:t>Nếu p là điểm nhiễu, gán nhãn là nhiễu và chuyển sang điểm kế tiếp.</a:t>
              </a:r>
            </a:p>
            <a:p>
              <a:pPr algn="ctr">
                <a:lnSpc>
                  <a:spcPts val="2940"/>
                </a:lnSpc>
              </a:pPr>
            </a:p>
          </p:txBody>
        </p:sp>
        <p:sp>
          <p:nvSpPr>
            <p:cNvPr name="TextBox 23" id="23"/>
            <p:cNvSpPr txBox="true"/>
            <p:nvPr/>
          </p:nvSpPr>
          <p:spPr>
            <a:xfrm rot="0">
              <a:off x="0" y="925271"/>
              <a:ext cx="3279211"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Phâ</a:t>
              </a:r>
              <a:r>
                <a:rPr lang="en-US" b="true" sz="2400">
                  <a:solidFill>
                    <a:srgbClr val="2B4B82"/>
                  </a:solidFill>
                  <a:latin typeface="Clear Sans Regular Bold"/>
                  <a:ea typeface="Clear Sans Regular Bold"/>
                  <a:cs typeface="Clear Sans Regular Bold"/>
                  <a:sym typeface="Clear Sans Regular Bold"/>
                </a:rPr>
                <a:t>n loại điểm:</a:t>
              </a:r>
            </a:p>
          </p:txBody>
        </p:sp>
      </p:grpSp>
      <p:grpSp>
        <p:nvGrpSpPr>
          <p:cNvPr name="Group 24" id="24"/>
          <p:cNvGrpSpPr/>
          <p:nvPr/>
        </p:nvGrpSpPr>
        <p:grpSpPr>
          <a:xfrm rot="0">
            <a:off x="12841136" y="4146640"/>
            <a:ext cx="2680634" cy="6140360"/>
            <a:chOff x="0" y="0"/>
            <a:chExt cx="3574179" cy="8187147"/>
          </a:xfrm>
        </p:grpSpPr>
        <p:sp>
          <p:nvSpPr>
            <p:cNvPr name="TextBox 25" id="25"/>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6" id="26"/>
            <p:cNvSpPr txBox="true"/>
            <p:nvPr/>
          </p:nvSpPr>
          <p:spPr>
            <a:xfrm rot="0">
              <a:off x="0" y="1801875"/>
              <a:ext cx="3574179" cy="6385272"/>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Đối với mỗi</a:t>
              </a:r>
              <a:r>
                <a:rPr lang="en-US" sz="2100">
                  <a:solidFill>
                    <a:srgbClr val="2B4B82"/>
                  </a:solidFill>
                  <a:latin typeface="Clear Sans Regular"/>
                  <a:ea typeface="Clear Sans Regular"/>
                  <a:cs typeface="Clear Sans Regular"/>
                  <a:sym typeface="Clear Sans Regular"/>
                </a:rPr>
                <a:t> điểm trong cụm, tiếp tục mở rộng nếu nó là điểm lõi.</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Tiếp tục đến khi không còn điểm nào trong cụm có thể mở rộng thêm.</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Lặp lại quá trình với các điểm chưa được thăm.</a:t>
              </a:r>
            </a:p>
            <a:p>
              <a:pPr algn="ctr">
                <a:lnSpc>
                  <a:spcPts val="2940"/>
                </a:lnSpc>
              </a:pPr>
            </a:p>
          </p:txBody>
        </p:sp>
        <p:sp>
          <p:nvSpPr>
            <p:cNvPr name="TextBox 27" id="27"/>
            <p:cNvSpPr txBox="true"/>
            <p:nvPr/>
          </p:nvSpPr>
          <p:spPr>
            <a:xfrm rot="0">
              <a:off x="0" y="925271"/>
              <a:ext cx="3574179" cy="529753"/>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Lặp</a:t>
              </a:r>
              <a:r>
                <a:rPr lang="en-US" b="true" sz="2400">
                  <a:solidFill>
                    <a:srgbClr val="2B4B82"/>
                  </a:solidFill>
                  <a:latin typeface="Clear Sans Regular Bold"/>
                  <a:ea typeface="Clear Sans Regular Bold"/>
                  <a:cs typeface="Clear Sans Regular Bold"/>
                  <a:sym typeface="Clear Sans Regular Bold"/>
                </a:rPr>
                <a:t> lại:</a:t>
              </a:r>
            </a:p>
          </p:txBody>
        </p:sp>
      </p:grpSp>
      <p:grpSp>
        <p:nvGrpSpPr>
          <p:cNvPr name="Group 28" id="28"/>
          <p:cNvGrpSpPr/>
          <p:nvPr/>
        </p:nvGrpSpPr>
        <p:grpSpPr>
          <a:xfrm rot="0">
            <a:off x="10335924" y="3101163"/>
            <a:ext cx="900712" cy="884024"/>
            <a:chOff x="0" y="0"/>
            <a:chExt cx="825825" cy="810524"/>
          </a:xfrm>
        </p:grpSpPr>
        <p:sp>
          <p:nvSpPr>
            <p:cNvPr name="Freeform 29" id="2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0" id="3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1" id="31"/>
          <p:cNvGrpSpPr/>
          <p:nvPr/>
        </p:nvGrpSpPr>
        <p:grpSpPr>
          <a:xfrm rot="0">
            <a:off x="13731097" y="3101163"/>
            <a:ext cx="900712" cy="884024"/>
            <a:chOff x="0" y="0"/>
            <a:chExt cx="825825" cy="810524"/>
          </a:xfrm>
        </p:grpSpPr>
        <p:sp>
          <p:nvSpPr>
            <p:cNvPr name="Freeform 32" id="32">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3" id="33"/>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descr="an isometric lined bar graph"/>
          <p:cNvSpPr/>
          <p:nvPr/>
        </p:nvSpPr>
        <p:spPr>
          <a:xfrm flipH="false" flipV="false" rot="0">
            <a:off x="10183990" y="1951228"/>
            <a:ext cx="6338112" cy="6384545"/>
          </a:xfrm>
          <a:custGeom>
            <a:avLst/>
            <a:gdLst/>
            <a:ahLst/>
            <a:cxnLst/>
            <a:rect r="r" b="b" t="t" l="l"/>
            <a:pathLst>
              <a:path h="6384545" w="6338112">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5956" y="4324350"/>
            <a:ext cx="7268114" cy="1638300"/>
          </a:xfrm>
          <a:prstGeom prst="rect">
            <a:avLst/>
          </a:prstGeom>
        </p:spPr>
        <p:txBody>
          <a:bodyPr anchor="t" rtlCol="false" tIns="0" lIns="0" bIns="0" rIns="0">
            <a:spAutoFit/>
          </a:bodyPr>
          <a:lstStyle/>
          <a:p>
            <a:pPr algn="l">
              <a:lnSpc>
                <a:spcPts val="6480"/>
              </a:lnSpc>
            </a:pPr>
            <a:r>
              <a:rPr lang="en-US" sz="5400" b="true">
                <a:solidFill>
                  <a:srgbClr val="F7B4A7"/>
                </a:solidFill>
                <a:latin typeface="Clear Sans Bold"/>
                <a:ea typeface="Clear Sans Bold"/>
                <a:cs typeface="Clear Sans Bold"/>
                <a:sym typeface="Clear Sans Bold"/>
              </a:rPr>
              <a:t>Ưu và nhược điểm của DBSCAN Clustering</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descr="a person in front of a computer talking with a microphone"/>
          <p:cNvSpPr/>
          <p:nvPr/>
        </p:nvSpPr>
        <p:spPr>
          <a:xfrm flipH="false" flipV="false" rot="0">
            <a:off x="0" y="0"/>
            <a:ext cx="8184311" cy="10287000"/>
          </a:xfrm>
          <a:custGeom>
            <a:avLst/>
            <a:gdLst/>
            <a:ahLst/>
            <a:cxnLst/>
            <a:rect r="r" b="b" t="t" l="l"/>
            <a:pathLst>
              <a:path h="10287000" w="8184311">
                <a:moveTo>
                  <a:pt x="0" y="0"/>
                </a:moveTo>
                <a:lnTo>
                  <a:pt x="8184311" y="0"/>
                </a:lnTo>
                <a:lnTo>
                  <a:pt x="8184311" y="10287000"/>
                </a:lnTo>
                <a:lnTo>
                  <a:pt x="0" y="10287000"/>
                </a:lnTo>
                <a:lnTo>
                  <a:pt x="0" y="0"/>
                </a:lnTo>
                <a:close/>
              </a:path>
            </a:pathLst>
          </a:custGeom>
          <a:blipFill>
            <a:blip r:embed="rId2"/>
            <a:stretch>
              <a:fillRect l="0" t="-9669" r="0" b="-9669"/>
            </a:stretch>
          </a:blipFill>
        </p:spPr>
      </p:sp>
      <p:sp>
        <p:nvSpPr>
          <p:cNvPr name="TextBox 3" id="3"/>
          <p:cNvSpPr txBox="true"/>
          <p:nvPr/>
        </p:nvSpPr>
        <p:spPr>
          <a:xfrm rot="0">
            <a:off x="9631168" y="1155309"/>
            <a:ext cx="7312205" cy="1659255"/>
          </a:xfrm>
          <a:prstGeom prst="rect">
            <a:avLst/>
          </a:prstGeom>
        </p:spPr>
        <p:txBody>
          <a:bodyPr anchor="t" rtlCol="false" tIns="0" lIns="0" bIns="0" rIns="0">
            <a:spAutoFit/>
          </a:bodyPr>
          <a:lstStyle/>
          <a:p>
            <a:pPr algn="l">
              <a:lnSpc>
                <a:spcPts val="6405"/>
              </a:lnSpc>
            </a:pPr>
            <a:r>
              <a:rPr lang="en-US" sz="6100" b="true">
                <a:solidFill>
                  <a:srgbClr val="2B4B82"/>
                </a:solidFill>
                <a:latin typeface="Clear Sans Bold"/>
                <a:ea typeface="Clear Sans Bold"/>
                <a:cs typeface="Clear Sans Bold"/>
                <a:sym typeface="Clear Sans Bold"/>
              </a:rPr>
              <a:t>1. Ưu</a:t>
            </a:r>
            <a:r>
              <a:rPr lang="en-US" sz="6100" b="true">
                <a:solidFill>
                  <a:srgbClr val="2B4B82"/>
                </a:solidFill>
                <a:latin typeface="Clear Sans Bold"/>
                <a:ea typeface="Clear Sans Bold"/>
                <a:cs typeface="Clear Sans Bold"/>
                <a:sym typeface="Clear Sans Bold"/>
              </a:rPr>
              <a:t> điểm của DBSCAN Clustering:</a:t>
            </a:r>
          </a:p>
        </p:txBody>
      </p:sp>
      <p:sp>
        <p:nvSpPr>
          <p:cNvPr name="TextBox 4" id="4"/>
          <p:cNvSpPr txBox="true"/>
          <p:nvPr/>
        </p:nvSpPr>
        <p:spPr>
          <a:xfrm rot="0">
            <a:off x="9631168" y="3140075"/>
            <a:ext cx="7312205" cy="6118225"/>
          </a:xfrm>
          <a:prstGeom prst="rect">
            <a:avLst/>
          </a:prstGeom>
        </p:spPr>
        <p:txBody>
          <a:bodyPr anchor="t" rtlCol="false" tIns="0" lIns="0" bIns="0" rIns="0">
            <a:spAutoFit/>
          </a:bodyPr>
          <a:lstStyle/>
          <a:p>
            <a:pPr algn="l">
              <a:lnSpc>
                <a:spcPts val="3499"/>
              </a:lnSpc>
            </a:pPr>
            <a:r>
              <a:rPr lang="en-US" sz="2499">
                <a:solidFill>
                  <a:srgbClr val="2B4B82"/>
                </a:solidFill>
                <a:latin typeface="Clear Sans Regular"/>
                <a:ea typeface="Clear Sans Regular"/>
                <a:cs typeface="Clear Sans Regular"/>
                <a:sym typeface="Clear Sans Regular"/>
              </a:rPr>
              <a:t>a. Xác định các cụm có hình dạng bất kỳ:</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Không giới hạn vào cụm hình cầu:</a:t>
            </a:r>
          </a:p>
          <a:p>
            <a:pPr algn="l" marL="1079499" indent="-359833" lvl="2">
              <a:lnSpc>
                <a:spcPts val="3499"/>
              </a:lnSpc>
              <a:buFont typeface="Arial"/>
              <a:buChar char="⚬"/>
            </a:pPr>
            <a:r>
              <a:rPr lang="en-US" sz="2499">
                <a:solidFill>
                  <a:srgbClr val="2B4B82"/>
                </a:solidFill>
                <a:latin typeface="Clear Sans Regular"/>
                <a:ea typeface="Clear Sans Regular"/>
                <a:cs typeface="Clear Sans Regular"/>
                <a:sym typeface="Clear Sans Regular"/>
              </a:rPr>
              <a:t>DBSCAN không yêu cầu các cụm phải có hình dạng cụ thể như K-Means (hình cầu).</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Tìm cụm có biên dạng không đều:</a:t>
            </a:r>
          </a:p>
          <a:p>
            <a:pPr algn="l" marL="1079499" indent="-359833" lvl="2">
              <a:lnSpc>
                <a:spcPts val="3499"/>
              </a:lnSpc>
              <a:buFont typeface="Arial"/>
              <a:buChar char="⚬"/>
            </a:pPr>
            <a:r>
              <a:rPr lang="en-US" sz="2499">
                <a:solidFill>
                  <a:srgbClr val="2B4B82"/>
                </a:solidFill>
                <a:latin typeface="Clear Sans Regular"/>
                <a:ea typeface="Clear Sans Regular"/>
                <a:cs typeface="Clear Sans Regular"/>
                <a:sym typeface="Clear Sans Regular"/>
              </a:rPr>
              <a:t>Hiệu quả với dữ liệu có phân bố phức tạp, cụm dài hoặc uốn cong.</a:t>
            </a:r>
          </a:p>
          <a:p>
            <a:pPr algn="l">
              <a:lnSpc>
                <a:spcPts val="3499"/>
              </a:lnSpc>
            </a:pPr>
            <a:r>
              <a:rPr lang="en-US" sz="2499">
                <a:solidFill>
                  <a:srgbClr val="2B4B82"/>
                </a:solidFill>
                <a:latin typeface="Clear Sans Regular"/>
                <a:ea typeface="Clear Sans Regular"/>
                <a:cs typeface="Clear Sans Regular"/>
                <a:sym typeface="Clear Sans Regular"/>
              </a:rPr>
              <a:t> b. Chống nhiễu tốt:</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Tự động phát hiện outliers:</a:t>
            </a:r>
          </a:p>
          <a:p>
            <a:pPr algn="l" marL="1079499" indent="-359833" lvl="2">
              <a:lnSpc>
                <a:spcPts val="3499"/>
              </a:lnSpc>
              <a:buFont typeface="Arial"/>
              <a:buChar char="⚬"/>
            </a:pPr>
            <a:r>
              <a:rPr lang="en-US" sz="2499">
                <a:solidFill>
                  <a:srgbClr val="2B4B82"/>
                </a:solidFill>
                <a:latin typeface="Clear Sans Regular"/>
                <a:ea typeface="Clear Sans Regular"/>
                <a:cs typeface="Clear Sans Regular"/>
                <a:sym typeface="Clear Sans Regular"/>
              </a:rPr>
              <a:t>Các điểm không nằm trong bất kỳ cụm nào được gán là nhiễu.</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Không cần bước tiền xử lý nhiễu:</a:t>
            </a:r>
          </a:p>
          <a:p>
            <a:pPr algn="l" marL="1079499" indent="-359833" lvl="2">
              <a:lnSpc>
                <a:spcPts val="3499"/>
              </a:lnSpc>
              <a:buFont typeface="Arial"/>
              <a:buChar char="⚬"/>
            </a:pPr>
            <a:r>
              <a:rPr lang="en-US" sz="2499">
                <a:solidFill>
                  <a:srgbClr val="2B4B82"/>
                </a:solidFill>
                <a:latin typeface="Clear Sans Regular"/>
                <a:ea typeface="Clear Sans Regular"/>
                <a:cs typeface="Clear Sans Regular"/>
                <a:sym typeface="Clear Sans Regular"/>
              </a:rPr>
              <a:t>Không cần lọc outliers trước khi chạy.</a:t>
            </a:r>
          </a:p>
          <a:p>
            <a:pPr algn="l">
              <a:lnSpc>
                <a:spcPts val="3499"/>
              </a:lnSpc>
            </a:pP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group of speech bubbles"/>
          <p:cNvSpPr/>
          <p:nvPr/>
        </p:nvSpPr>
        <p:spPr>
          <a:xfrm flipH="false" flipV="false" rot="0">
            <a:off x="1851762" y="1468613"/>
            <a:ext cx="3489749" cy="2861594"/>
          </a:xfrm>
          <a:custGeom>
            <a:avLst/>
            <a:gdLst/>
            <a:ahLst/>
            <a:cxnLst/>
            <a:rect r="r" b="b" t="t" l="l"/>
            <a:pathLst>
              <a:path h="2861594" w="3489749">
                <a:moveTo>
                  <a:pt x="0" y="0"/>
                </a:moveTo>
                <a:lnTo>
                  <a:pt x="3489749" y="0"/>
                </a:lnTo>
                <a:lnTo>
                  <a:pt x="3489749"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teacup and saucer"/>
          <p:cNvSpPr/>
          <p:nvPr/>
        </p:nvSpPr>
        <p:spPr>
          <a:xfrm flipH="false" flipV="false" rot="0">
            <a:off x="1490793" y="4703587"/>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851475" y="746125"/>
            <a:ext cx="7312205" cy="8747125"/>
          </a:xfrm>
          <a:prstGeom prst="rect">
            <a:avLst/>
          </a:prstGeom>
        </p:spPr>
        <p:txBody>
          <a:bodyPr anchor="t" rtlCol="false" tIns="0" lIns="0" bIns="0" rIns="0">
            <a:spAutoFit/>
          </a:bodyPr>
          <a:lstStyle/>
          <a:p>
            <a:pPr algn="l">
              <a:lnSpc>
                <a:spcPts val="3499"/>
              </a:lnSpc>
            </a:pPr>
            <a:r>
              <a:rPr lang="en-US" sz="2499" b="true">
                <a:solidFill>
                  <a:srgbClr val="2B4B82"/>
                </a:solidFill>
                <a:latin typeface="Clear Sans Regular Bold"/>
                <a:ea typeface="Clear Sans Regular Bold"/>
                <a:cs typeface="Clear Sans Regular Bold"/>
                <a:sym typeface="Clear Sans Regular Bold"/>
              </a:rPr>
              <a:t>c</a:t>
            </a:r>
            <a:r>
              <a:rPr lang="en-US" sz="2499" b="true">
                <a:solidFill>
                  <a:srgbClr val="2B4B82"/>
                </a:solidFill>
                <a:latin typeface="Clear Sans Regular Bold"/>
                <a:ea typeface="Clear Sans Regular Bold"/>
                <a:cs typeface="Clear Sans Regular Bold"/>
                <a:sym typeface="Clear Sans Regular Bold"/>
              </a:rPr>
              <a:t>. Không cần chỉ định số cụm trước:</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Khác với K-Means, DBSCAN không yêu cầu số cụm kkk cố</a:t>
            </a:r>
            <a:r>
              <a:rPr lang="en-US" sz="2499">
                <a:solidFill>
                  <a:srgbClr val="2B4B82"/>
                </a:solidFill>
                <a:latin typeface="Clear Sans Regular"/>
                <a:ea typeface="Clear Sans Regular"/>
                <a:cs typeface="Clear Sans Regular"/>
                <a:sym typeface="Clear Sans Regular"/>
              </a:rPr>
              <a:t> định.</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Các cụm được xác định tự động dựa trên mật độ điểm.</a:t>
            </a:r>
          </a:p>
          <a:p>
            <a:pPr algn="l">
              <a:lnSpc>
                <a:spcPts val="3499"/>
              </a:lnSpc>
            </a:pPr>
            <a:r>
              <a:rPr lang="en-US" b="true" sz="2499">
                <a:solidFill>
                  <a:srgbClr val="2B4B82"/>
                </a:solidFill>
                <a:latin typeface="Clear Sans Regular Bold"/>
                <a:ea typeface="Clear Sans Regular Bold"/>
                <a:cs typeface="Clear Sans Regular Bold"/>
                <a:sym typeface="Clear Sans Regular Bold"/>
              </a:rPr>
              <a:t>d. Khả năng phát hiện cụm có mật độ khác nhau:</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Các cụm có mật độ điểm khác nhau vẫn có thể được nhận diện.</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Điều này rất hữu ích trong các bài toán phân tích dữ liệu không đồng đều.</a:t>
            </a:r>
          </a:p>
          <a:p>
            <a:pPr algn="l">
              <a:lnSpc>
                <a:spcPts val="3499"/>
              </a:lnSpc>
            </a:pPr>
            <a:r>
              <a:rPr lang="en-US" b="true" sz="2499">
                <a:solidFill>
                  <a:srgbClr val="2B4B82"/>
                </a:solidFill>
                <a:latin typeface="Clear Sans Regular Bold"/>
                <a:ea typeface="Clear Sans Regular Bold"/>
                <a:cs typeface="Clear Sans Regular Bold"/>
                <a:sym typeface="Clear Sans Regular Bold"/>
              </a:rPr>
              <a:t>e. Ứng dụng rộng rãi:</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Phân tích dữ liệu không có cấu trúc:</a:t>
            </a:r>
          </a:p>
          <a:p>
            <a:pPr algn="l" marL="1079499" indent="-359833" lvl="2">
              <a:lnSpc>
                <a:spcPts val="3499"/>
              </a:lnSpc>
              <a:buFont typeface="Arial"/>
              <a:buChar char="⚬"/>
            </a:pPr>
            <a:r>
              <a:rPr lang="en-US" sz="2499">
                <a:solidFill>
                  <a:srgbClr val="2B4B82"/>
                </a:solidFill>
                <a:latin typeface="Clear Sans Regular"/>
                <a:ea typeface="Clear Sans Regular"/>
                <a:cs typeface="Clear Sans Regular"/>
                <a:sym typeface="Clear Sans Regular"/>
              </a:rPr>
              <a:t>Ví dụ: Dữ liệu GPS, dữ liệu địa lý, dữ liệu phân tán.</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Phát hiện bất thường:</a:t>
            </a:r>
          </a:p>
          <a:p>
            <a:pPr algn="l" marL="1079499" indent="-359833" lvl="2">
              <a:lnSpc>
                <a:spcPts val="3499"/>
              </a:lnSpc>
              <a:buFont typeface="Arial"/>
              <a:buChar char="⚬"/>
            </a:pPr>
            <a:r>
              <a:rPr lang="en-US" sz="2499">
                <a:solidFill>
                  <a:srgbClr val="2B4B82"/>
                </a:solidFill>
                <a:latin typeface="Clear Sans Regular"/>
                <a:ea typeface="Clear Sans Regular"/>
                <a:cs typeface="Clear Sans Regular"/>
                <a:sym typeface="Clear Sans Regular"/>
              </a:rPr>
              <a:t>Tìm các điểm không bình thường trong dữ liệu tài chính hoặc cảm biến.</a:t>
            </a:r>
          </a:p>
          <a:p>
            <a:pPr algn="l" marL="539749" indent="-269875" lvl="1">
              <a:lnSpc>
                <a:spcPts val="3499"/>
              </a:lnSpc>
              <a:buFont typeface="Arial"/>
              <a:buChar char="•"/>
            </a:pPr>
            <a:r>
              <a:rPr lang="en-US" sz="2499">
                <a:solidFill>
                  <a:srgbClr val="2B4B82"/>
                </a:solidFill>
                <a:latin typeface="Clear Sans Regular"/>
                <a:ea typeface="Clear Sans Regular"/>
                <a:cs typeface="Clear Sans Regular"/>
                <a:sym typeface="Clear Sans Regular"/>
              </a:rPr>
              <a:t>Nhận diện mẫu:</a:t>
            </a:r>
          </a:p>
          <a:p>
            <a:pPr algn="l" marL="1079499" indent="-359833" lvl="2">
              <a:lnSpc>
                <a:spcPts val="3499"/>
              </a:lnSpc>
              <a:buFont typeface="Arial"/>
              <a:buChar char="⚬"/>
            </a:pPr>
            <a:r>
              <a:rPr lang="en-US" sz="2499">
                <a:solidFill>
                  <a:srgbClr val="2B4B82"/>
                </a:solidFill>
                <a:latin typeface="Clear Sans Regular"/>
                <a:ea typeface="Clear Sans Regular"/>
                <a:cs typeface="Clear Sans Regular"/>
                <a:sym typeface="Clear Sans Regular"/>
              </a:rPr>
              <a:t>Ví dụ: Nhận diện cụm tội phạm trong một thành phố.</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571875"/>
            <a:ext cx="11350139" cy="3143250"/>
          </a:xfrm>
          <a:prstGeom prst="rect">
            <a:avLst/>
          </a:prstGeom>
        </p:spPr>
        <p:txBody>
          <a:bodyPr anchor="t" rtlCol="false" tIns="0" lIns="0" bIns="0" rIns="0">
            <a:spAutoFit/>
          </a:bodyPr>
          <a:lstStyle/>
          <a:p>
            <a:pPr algn="just">
              <a:lnSpc>
                <a:spcPts val="4135"/>
              </a:lnSpc>
            </a:pPr>
            <a:r>
              <a:rPr lang="en-US" sz="3446">
                <a:solidFill>
                  <a:srgbClr val="94DDDE"/>
                </a:solidFill>
                <a:latin typeface="Clear Sans Bold"/>
                <a:ea typeface="Clear Sans Bold"/>
                <a:cs typeface="Clear Sans Bold"/>
                <a:sym typeface="Clear Sans Bold"/>
              </a:rPr>
              <a:t>Phân tích cụm có nguồn gốc ở lĩnh vực </a:t>
            </a:r>
            <a:r>
              <a:rPr lang="en-US" sz="3446">
                <a:solidFill>
                  <a:srgbClr val="94DDDE"/>
                </a:solidFill>
                <a:latin typeface="Clear Sans Bold"/>
                <a:ea typeface="Clear Sans Bold"/>
                <a:cs typeface="Clear Sans Bold"/>
                <a:sym typeface="Clear Sans Bold"/>
                <a:hlinkClick r:id="rId2" tooltip="https://vi.wikipedia.org/wiki/Nh%C3%A2n_ch%E1%BB%A7ng_h%E1%BB%8Dc"/>
              </a:rPr>
              <a:t>nhân chủng học</a:t>
            </a:r>
            <a:r>
              <a:rPr lang="en-US" sz="3446">
                <a:solidFill>
                  <a:srgbClr val="94DDDE"/>
                </a:solidFill>
                <a:latin typeface="Clear Sans Bold"/>
                <a:ea typeface="Clear Sans Bold"/>
                <a:cs typeface="Clear Sans Bold"/>
                <a:sym typeface="Clear Sans Bold"/>
              </a:rPr>
              <a:t> do Driver và Kroeber đề xuất năm 1932 và giới thiệu trong </a:t>
            </a:r>
            <a:r>
              <a:rPr lang="en-US" sz="3446">
                <a:solidFill>
                  <a:srgbClr val="94DDDE"/>
                </a:solidFill>
                <a:latin typeface="Clear Sans Bold"/>
                <a:ea typeface="Clear Sans Bold"/>
                <a:cs typeface="Clear Sans Bold"/>
                <a:sym typeface="Clear Sans Bold"/>
                <a:hlinkClick r:id="rId3" tooltip="https://vi.wikipedia.org/wiki/T%C3%A2m_l%C3%BD_h%E1%BB%8Dc"/>
              </a:rPr>
              <a:t>tâm lý học</a:t>
            </a:r>
            <a:r>
              <a:rPr lang="en-US" sz="3446">
                <a:solidFill>
                  <a:srgbClr val="94DDDE"/>
                </a:solidFill>
                <a:latin typeface="Clear Sans Bold"/>
                <a:ea typeface="Clear Sans Bold"/>
                <a:cs typeface="Clear Sans Bold"/>
                <a:sym typeface="Clear Sans Bold"/>
              </a:rPr>
              <a:t> bởi </a:t>
            </a:r>
            <a:r>
              <a:rPr lang="en-US" sz="3446">
                <a:solidFill>
                  <a:srgbClr val="94DDDE"/>
                </a:solidFill>
                <a:latin typeface="Clear Sans Bold"/>
                <a:ea typeface="Clear Sans Bold"/>
                <a:cs typeface="Clear Sans Bold"/>
                <a:sym typeface="Clear Sans Bold"/>
                <a:hlinkClick r:id="rId4" tooltip="https://vi.wikipedia.org/wiki/Joseph_Zubin"/>
              </a:rPr>
              <a:t>Joseph Zubin</a:t>
            </a:r>
            <a:r>
              <a:rPr lang="en-US" sz="3446">
                <a:solidFill>
                  <a:srgbClr val="94DDDE"/>
                </a:solidFill>
                <a:latin typeface="Clear Sans Bold"/>
                <a:ea typeface="Clear Sans Bold"/>
                <a:cs typeface="Clear Sans Bold"/>
                <a:sym typeface="Clear Sans Bold"/>
              </a:rPr>
              <a:t> năm 1938 và </a:t>
            </a:r>
            <a:r>
              <a:rPr lang="en-US" sz="3446">
                <a:solidFill>
                  <a:srgbClr val="94DDDE"/>
                </a:solidFill>
                <a:latin typeface="Clear Sans Bold"/>
                <a:ea typeface="Clear Sans Bold"/>
                <a:cs typeface="Clear Sans Bold"/>
                <a:sym typeface="Clear Sans Bold"/>
                <a:hlinkClick r:id="rId5" tooltip="https://vi.wikipedia.org/w/index.php?title=Robert_Tryon&amp;action=edit&amp;redlink=1"/>
              </a:rPr>
              <a:t>Robert Tryon</a:t>
            </a:r>
            <a:r>
              <a:rPr lang="en-US" sz="3446">
                <a:solidFill>
                  <a:srgbClr val="94DDDE"/>
                </a:solidFill>
                <a:latin typeface="Clear Sans Bold"/>
                <a:ea typeface="Clear Sans Bold"/>
                <a:cs typeface="Clear Sans Bold"/>
                <a:sym typeface="Clear Sans Bold"/>
              </a:rPr>
              <a:t> năm 1939 cũng như được dùng khá nổi tiếng bởi </a:t>
            </a:r>
            <a:r>
              <a:rPr lang="en-US" sz="3446">
                <a:solidFill>
                  <a:srgbClr val="94DDDE"/>
                </a:solidFill>
                <a:latin typeface="Clear Sans Bold"/>
                <a:ea typeface="Clear Sans Bold"/>
                <a:cs typeface="Clear Sans Bold"/>
                <a:sym typeface="Clear Sans Bold"/>
                <a:hlinkClick r:id="rId6" tooltip="https://vi.wikipedia.org/w/index.php?title=Raymond_Cattell&amp;action=edit&amp;redlink=1"/>
              </a:rPr>
              <a:t>Raymond Cattell</a:t>
            </a:r>
            <a:r>
              <a:rPr lang="en-US" sz="3446">
                <a:solidFill>
                  <a:srgbClr val="94DDDE"/>
                </a:solidFill>
                <a:latin typeface="Clear Sans Bold"/>
                <a:ea typeface="Clear Sans Bold"/>
                <a:cs typeface="Clear Sans Bold"/>
                <a:sym typeface="Clear Sans Bold"/>
              </a:rPr>
              <a:t> bắt đầu từ năm 1943 để phân loại lý thuyết tính trạng trong lĩnh vực </a:t>
            </a:r>
            <a:r>
              <a:rPr lang="en-US" sz="3446">
                <a:solidFill>
                  <a:srgbClr val="94DDDE"/>
                </a:solidFill>
                <a:latin typeface="Clear Sans Bold"/>
                <a:ea typeface="Clear Sans Bold"/>
                <a:cs typeface="Clear Sans Bold"/>
                <a:sym typeface="Clear Sans Bold"/>
                <a:hlinkClick r:id="rId7" tooltip="https://vi.wikipedia.org/wiki/T%C3%A2m_l%C3%BD_h%E1%BB%8Dc_nh%C3%A2n_c%C3%A1ch"/>
              </a:rPr>
              <a:t>tâm lý học nhân cách</a:t>
            </a:r>
            <a:r>
              <a:rPr lang="en-US" sz="3446">
                <a:solidFill>
                  <a:srgbClr val="94DDDE"/>
                </a:solidFill>
                <a:latin typeface="Clear Sans Bold"/>
                <a:ea typeface="Clear Sans Bold"/>
                <a:cs typeface="Clear Sans Bold"/>
                <a:sym typeface="Clear Sans Bold"/>
              </a:rPr>
              <a:t>.</a:t>
            </a:r>
          </a:p>
        </p:txBody>
      </p:sp>
      <p:sp>
        <p:nvSpPr>
          <p:cNvPr name="Freeform 3" id="3" descr="an isometric lined light bulb"/>
          <p:cNvSpPr/>
          <p:nvPr/>
        </p:nvSpPr>
        <p:spPr>
          <a:xfrm flipH="false" flipV="false" rot="0">
            <a:off x="13596675"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 person working on their computer"/>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sp>
        <p:nvSpPr>
          <p:cNvPr name="TextBox 3" id="3"/>
          <p:cNvSpPr txBox="true"/>
          <p:nvPr/>
        </p:nvSpPr>
        <p:spPr>
          <a:xfrm rot="0">
            <a:off x="8097063" y="1114425"/>
            <a:ext cx="9162237" cy="1731645"/>
          </a:xfrm>
          <a:prstGeom prst="rect">
            <a:avLst/>
          </a:prstGeom>
        </p:spPr>
        <p:txBody>
          <a:bodyPr anchor="t" rtlCol="false" tIns="0" lIns="0" bIns="0" rIns="0">
            <a:spAutoFit/>
          </a:bodyPr>
          <a:lstStyle/>
          <a:p>
            <a:pPr algn="l">
              <a:lnSpc>
                <a:spcPts val="6719"/>
              </a:lnSpc>
            </a:pPr>
            <a:r>
              <a:rPr lang="en-US" sz="6399" b="true">
                <a:solidFill>
                  <a:srgbClr val="2B4B82"/>
                </a:solidFill>
                <a:latin typeface="Clear Sans Bold"/>
                <a:ea typeface="Clear Sans Bold"/>
                <a:cs typeface="Clear Sans Bold"/>
                <a:sym typeface="Clear Sans Bold"/>
              </a:rPr>
              <a:t>N</a:t>
            </a:r>
            <a:r>
              <a:rPr lang="en-US" sz="6399" b="true">
                <a:solidFill>
                  <a:srgbClr val="2B4B82"/>
                </a:solidFill>
                <a:latin typeface="Clear Sans Bold"/>
                <a:ea typeface="Clear Sans Bold"/>
                <a:cs typeface="Clear Sans Bold"/>
                <a:sym typeface="Clear Sans Bold"/>
              </a:rPr>
              <a:t>hược điểm của DBSCAN Clustering:</a:t>
            </a:r>
          </a:p>
        </p:txBody>
      </p:sp>
      <p:sp>
        <p:nvSpPr>
          <p:cNvPr name="TextBox 4" id="4"/>
          <p:cNvSpPr txBox="true"/>
          <p:nvPr/>
        </p:nvSpPr>
        <p:spPr>
          <a:xfrm rot="0">
            <a:off x="8097063" y="3194685"/>
            <a:ext cx="9162237" cy="5854065"/>
          </a:xfrm>
          <a:prstGeom prst="rect">
            <a:avLst/>
          </a:prstGeom>
        </p:spPr>
        <p:txBody>
          <a:bodyPr anchor="t" rtlCol="false" tIns="0" lIns="0" bIns="0" rIns="0">
            <a:spAutoFit/>
          </a:bodyPr>
          <a:lstStyle/>
          <a:p>
            <a:pPr algn="l">
              <a:lnSpc>
                <a:spcPts val="3359"/>
              </a:lnSpc>
            </a:pPr>
            <a:r>
              <a:rPr lang="en-US" sz="2400" b="true">
                <a:solidFill>
                  <a:srgbClr val="2B4B82"/>
                </a:solidFill>
                <a:latin typeface="Clear Sans Regular Bold"/>
                <a:ea typeface="Clear Sans Regular Bold"/>
                <a:cs typeface="Clear Sans Regular Bold"/>
                <a:sym typeface="Clear Sans Regular Bold"/>
              </a:rPr>
              <a:t>a. Khó xác đị</a:t>
            </a:r>
            <a:r>
              <a:rPr lang="en-US" sz="2400" b="true">
                <a:solidFill>
                  <a:srgbClr val="2B4B82"/>
                </a:solidFill>
                <a:latin typeface="Clear Sans Regular Bold"/>
                <a:ea typeface="Clear Sans Regular Bold"/>
                <a:cs typeface="Clear Sans Regular Bold"/>
                <a:sym typeface="Clear Sans Regular Bold"/>
              </a:rPr>
              <a:t>nh tham số:</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Hai tham số quan trọng:</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ϵ (Eps): Bán kính lân cận.</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MinPts: Số điểm tối thiểu trong vùng lân cận để tạo cụm.</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Nhạy cảm với tham số:</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Nếu chọn không hợp lý, dễ tạo ra quá nhiều cụm nhỏ hoặc một cụm lớn.</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Không có phương pháp tổng quát để xác định ϵ và MinPts, thường phải thử nhiều lần.</a:t>
            </a:r>
          </a:p>
          <a:p>
            <a:pPr algn="l">
              <a:lnSpc>
                <a:spcPts val="3359"/>
              </a:lnSpc>
            </a:pPr>
            <a:r>
              <a:rPr lang="en-US" b="true" sz="2400">
                <a:solidFill>
                  <a:srgbClr val="2B4B82"/>
                </a:solidFill>
                <a:latin typeface="Clear Sans Regular Bold"/>
                <a:ea typeface="Clear Sans Regular Bold"/>
                <a:cs typeface="Clear Sans Regular Bold"/>
                <a:sym typeface="Clear Sans Regular Bold"/>
              </a:rPr>
              <a:t>b. Khó khăn với dữ liệu mật độ thay đổi:</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Không hiệu quả khi mật độ cụm không đồng đều:</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Nếu dữ liệu có cả cụm dày và cụm thưa, DBSCAN khó phân biệt.</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HDBSCAN là một biến thể khắc phục được nhược điểm này.</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 person working on their computer"/>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sp>
        <p:nvSpPr>
          <p:cNvPr name="TextBox 3" id="3"/>
          <p:cNvSpPr txBox="true"/>
          <p:nvPr/>
        </p:nvSpPr>
        <p:spPr>
          <a:xfrm rot="0">
            <a:off x="8097063" y="751205"/>
            <a:ext cx="9162237" cy="8727440"/>
          </a:xfrm>
          <a:prstGeom prst="rect">
            <a:avLst/>
          </a:prstGeom>
        </p:spPr>
        <p:txBody>
          <a:bodyPr anchor="t" rtlCol="false" tIns="0" lIns="0" bIns="0" rIns="0">
            <a:spAutoFit/>
          </a:bodyPr>
          <a:lstStyle/>
          <a:p>
            <a:pPr algn="l">
              <a:lnSpc>
                <a:spcPts val="4059"/>
              </a:lnSpc>
            </a:pPr>
            <a:r>
              <a:rPr lang="en-US" sz="2899" b="true">
                <a:solidFill>
                  <a:srgbClr val="2B4B82"/>
                </a:solidFill>
                <a:latin typeface="Clear Sans Regular Bold"/>
                <a:ea typeface="Clear Sans Regular Bold"/>
                <a:cs typeface="Clear Sans Regular Bold"/>
                <a:sym typeface="Clear Sans Regular Bold"/>
              </a:rPr>
              <a:t>c. Độ p</a:t>
            </a:r>
            <a:r>
              <a:rPr lang="en-US" sz="2899" b="true">
                <a:solidFill>
                  <a:srgbClr val="2B4B82"/>
                </a:solidFill>
                <a:latin typeface="Clear Sans Regular Bold"/>
                <a:ea typeface="Clear Sans Regular Bold"/>
                <a:cs typeface="Clear Sans Regular Bold"/>
                <a:sym typeface="Clear Sans Regular Bold"/>
              </a:rPr>
              <a:t>hức tạp tính toán:</a:t>
            </a:r>
          </a:p>
          <a:p>
            <a:pPr algn="l" marL="626107" indent="-313054" lvl="1">
              <a:lnSpc>
                <a:spcPts val="4059"/>
              </a:lnSpc>
              <a:buFont typeface="Arial"/>
              <a:buChar char="•"/>
            </a:pPr>
            <a:r>
              <a:rPr lang="en-US" sz="2899">
                <a:solidFill>
                  <a:srgbClr val="2B4B82"/>
                </a:solidFill>
                <a:latin typeface="Clear Sans Regular"/>
                <a:ea typeface="Clear Sans Regular"/>
                <a:cs typeface="Clear Sans Regular"/>
                <a:sym typeface="Clear Sans Regular"/>
              </a:rPr>
              <a:t>Phức tạp với dữ liệu lớn:</a:t>
            </a:r>
          </a:p>
          <a:p>
            <a:pPr algn="l" marL="1252215" indent="-417405" lvl="2">
              <a:lnSpc>
                <a:spcPts val="4059"/>
              </a:lnSpc>
              <a:buFont typeface="Arial"/>
              <a:buChar char="⚬"/>
            </a:pPr>
            <a:r>
              <a:rPr lang="en-US" sz="2899">
                <a:solidFill>
                  <a:srgbClr val="2B4B82"/>
                </a:solidFill>
                <a:latin typeface="Clear Sans Regular"/>
                <a:ea typeface="Clear Sans Regular"/>
                <a:cs typeface="Clear Sans Regular"/>
                <a:sym typeface="Clear Sans Regular"/>
              </a:rPr>
              <a:t>Độ</a:t>
            </a:r>
            <a:r>
              <a:rPr lang="en-US" sz="2899">
                <a:solidFill>
                  <a:srgbClr val="2B4B82"/>
                </a:solidFill>
                <a:latin typeface="Clear Sans Regular"/>
                <a:ea typeface="Clear Sans Regular"/>
                <a:cs typeface="Clear Sans Regular"/>
                <a:sym typeface="Clear Sans Regular"/>
              </a:rPr>
              <a:t> phức tạp là O(n²) trong trường hợp xấu n</a:t>
            </a:r>
            <a:r>
              <a:rPr lang="en-US" sz="2899">
                <a:solidFill>
                  <a:srgbClr val="2B4B82"/>
                </a:solidFill>
                <a:latin typeface="Clear Sans Regular"/>
                <a:ea typeface="Clear Sans Regular"/>
                <a:cs typeface="Clear Sans Regular"/>
                <a:sym typeface="Clear Sans Regular"/>
              </a:rPr>
              <a:t>hất (khi tính khoảng cách từng cặp điểm).</a:t>
            </a:r>
          </a:p>
          <a:p>
            <a:pPr algn="l" marL="626107" indent="-313054" lvl="1">
              <a:lnSpc>
                <a:spcPts val="4059"/>
              </a:lnSpc>
              <a:buFont typeface="Arial"/>
              <a:buChar char="•"/>
            </a:pPr>
            <a:r>
              <a:rPr lang="en-US" sz="2899">
                <a:solidFill>
                  <a:srgbClr val="2B4B82"/>
                </a:solidFill>
                <a:latin typeface="Clear Sans Regular"/>
                <a:ea typeface="Clear Sans Regular"/>
                <a:cs typeface="Clear Sans Regular"/>
                <a:sym typeface="Clear Sans Regular"/>
              </a:rPr>
              <a:t>Tối ưu bằng cách sử dụng KD-tree hoặc Ball-tree nhưng vẫn có thể tốn thời gian.</a:t>
            </a:r>
          </a:p>
          <a:p>
            <a:pPr algn="l">
              <a:lnSpc>
                <a:spcPts val="4059"/>
              </a:lnSpc>
            </a:pPr>
            <a:r>
              <a:rPr lang="en-US" b="true" sz="2899">
                <a:solidFill>
                  <a:srgbClr val="2B4B82"/>
                </a:solidFill>
                <a:latin typeface="Clear Sans Regular Bold"/>
                <a:ea typeface="Clear Sans Regular Bold"/>
                <a:cs typeface="Clear Sans Regular Bold"/>
                <a:sym typeface="Clear Sans Regular Bold"/>
              </a:rPr>
              <a:t>d. Khó phân cụm trong không gian nhiều chiều:</a:t>
            </a:r>
          </a:p>
          <a:p>
            <a:pPr algn="l" marL="626107" indent="-313054" lvl="1">
              <a:lnSpc>
                <a:spcPts val="4059"/>
              </a:lnSpc>
              <a:buFont typeface="Arial"/>
              <a:buChar char="•"/>
            </a:pPr>
            <a:r>
              <a:rPr lang="en-US" sz="2899">
                <a:solidFill>
                  <a:srgbClr val="2B4B82"/>
                </a:solidFill>
                <a:latin typeface="Clear Sans Regular"/>
                <a:ea typeface="Clear Sans Regular"/>
                <a:cs typeface="Clear Sans Regular"/>
                <a:sym typeface="Clear Sans Regular"/>
              </a:rPr>
              <a:t>Hiệu quả giảm sút khi số chiều tăng cao:</a:t>
            </a:r>
          </a:p>
          <a:p>
            <a:pPr algn="l" marL="1252215" indent="-417405" lvl="2">
              <a:lnSpc>
                <a:spcPts val="4059"/>
              </a:lnSpc>
              <a:buFont typeface="Arial"/>
              <a:buChar char="⚬"/>
            </a:pPr>
            <a:r>
              <a:rPr lang="en-US" sz="2899">
                <a:solidFill>
                  <a:srgbClr val="2B4B82"/>
                </a:solidFill>
                <a:latin typeface="Clear Sans Regular"/>
                <a:ea typeface="Clear Sans Regular"/>
                <a:cs typeface="Clear Sans Regular"/>
                <a:sym typeface="Clear Sans Regular"/>
              </a:rPr>
              <a:t>Lời nguyền không gian nhiều chiều (Curse of Dimensionality) làm khoảng cách giữa các điểm trở nên gần bằng nhau.</a:t>
            </a:r>
          </a:p>
          <a:p>
            <a:pPr algn="l" marL="626107" indent="-313054" lvl="1">
              <a:lnSpc>
                <a:spcPts val="4059"/>
              </a:lnSpc>
              <a:buFont typeface="Arial"/>
              <a:buChar char="•"/>
            </a:pPr>
            <a:r>
              <a:rPr lang="en-US" sz="2899">
                <a:solidFill>
                  <a:srgbClr val="2B4B82"/>
                </a:solidFill>
                <a:latin typeface="Clear Sans Regular"/>
                <a:ea typeface="Clear Sans Regular"/>
                <a:cs typeface="Clear Sans Regular"/>
                <a:sym typeface="Clear Sans Regular"/>
              </a:rPr>
              <a:t>Kết quả không đáng tin cậy với dữ liệu có nhiều chiều.</a:t>
            </a:r>
          </a:p>
          <a:p>
            <a:pPr algn="l">
              <a:lnSpc>
                <a:spcPts val="4059"/>
              </a:lnSpc>
            </a:pPr>
            <a:r>
              <a:rPr lang="en-US" b="true" sz="2899">
                <a:solidFill>
                  <a:srgbClr val="2B4B82"/>
                </a:solidFill>
                <a:latin typeface="Clear Sans Regular Bold"/>
                <a:ea typeface="Clear Sans Regular Bold"/>
                <a:cs typeface="Clear Sans Regular Bold"/>
                <a:sym typeface="Clear Sans Regular Bold"/>
              </a:rPr>
              <a:t>e. Không hoạt động tốt với cụm kích thước nhỏ:</a:t>
            </a:r>
          </a:p>
          <a:p>
            <a:pPr algn="l" marL="626107" indent="-313054" lvl="1">
              <a:lnSpc>
                <a:spcPts val="4059"/>
              </a:lnSpc>
              <a:buFont typeface="Arial"/>
              <a:buChar char="•"/>
            </a:pPr>
            <a:r>
              <a:rPr lang="en-US" sz="2899">
                <a:solidFill>
                  <a:srgbClr val="2B4B82"/>
                </a:solidFill>
                <a:latin typeface="Clear Sans Regular"/>
                <a:ea typeface="Clear Sans Regular"/>
                <a:cs typeface="Clear Sans Regular"/>
                <a:sym typeface="Clear Sans Regular"/>
              </a:rPr>
              <a:t>DBSCAN yêu cầu cụm phải có ít nhất MinPts điểm.</a:t>
            </a:r>
          </a:p>
          <a:p>
            <a:pPr algn="l" marL="626107" indent="-313054" lvl="1">
              <a:lnSpc>
                <a:spcPts val="4059"/>
              </a:lnSpc>
              <a:buFont typeface="Arial"/>
              <a:buChar char="•"/>
            </a:pPr>
            <a:r>
              <a:rPr lang="en-US" sz="2899">
                <a:solidFill>
                  <a:srgbClr val="2B4B82"/>
                </a:solidFill>
                <a:latin typeface="Clear Sans Regular"/>
                <a:ea typeface="Clear Sans Regular"/>
                <a:cs typeface="Clear Sans Regular"/>
                <a:sym typeface="Clear Sans Regular"/>
              </a:rPr>
              <a:t>Nếu cụm quá nhỏ hoặc quá rời rạc, nó sẽ bị coi là nhiễu.</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028700" y="2386012"/>
            <a:ext cx="9976404" cy="5514976"/>
            <a:chOff x="0" y="0"/>
            <a:chExt cx="13301871" cy="7353302"/>
          </a:xfrm>
        </p:grpSpPr>
        <p:sp>
          <p:nvSpPr>
            <p:cNvPr name="TextBox 3" id="3"/>
            <p:cNvSpPr txBox="true"/>
            <p:nvPr/>
          </p:nvSpPr>
          <p:spPr>
            <a:xfrm rot="0">
              <a:off x="0" y="0"/>
              <a:ext cx="13301871" cy="5486400"/>
            </a:xfrm>
            <a:prstGeom prst="rect">
              <a:avLst/>
            </a:prstGeom>
          </p:spPr>
          <p:txBody>
            <a:bodyPr anchor="t" rtlCol="false" tIns="0" lIns="0" bIns="0" rIns="0">
              <a:spAutoFit/>
            </a:bodyPr>
            <a:lstStyle/>
            <a:p>
              <a:pPr algn="l">
                <a:lnSpc>
                  <a:spcPts val="5400"/>
                </a:lnSpc>
              </a:pPr>
              <a:r>
                <a:rPr lang="en-US" sz="4500">
                  <a:solidFill>
                    <a:srgbClr val="F7B4A7"/>
                  </a:solidFill>
                  <a:latin typeface="Clear Sans Bold"/>
                  <a:ea typeface="Clear Sans Bold"/>
                  <a:cs typeface="Clear Sans Bold"/>
                  <a:sym typeface="Clear Sans Bold"/>
                </a:rPr>
                <a:t>HDBSCAN</a:t>
              </a:r>
              <a:r>
                <a:rPr lang="en-US" sz="4500">
                  <a:solidFill>
                    <a:srgbClr val="F7B4A7"/>
                  </a:solidFill>
                  <a:latin typeface="Clear Sans Bold"/>
                  <a:ea typeface="Clear Sans Bold"/>
                  <a:cs typeface="Clear Sans Bold"/>
                  <a:sym typeface="Clear Sans Bold"/>
                </a:rPr>
                <a:t> </a:t>
              </a:r>
              <a:r>
                <a:rPr lang="en-US" sz="4500">
                  <a:solidFill>
                    <a:srgbClr val="94DDDE"/>
                  </a:solidFill>
                  <a:latin typeface="Clear Sans Bold"/>
                  <a:ea typeface="Clear Sans Bold"/>
                  <a:cs typeface="Clear Sans Bold"/>
                  <a:sym typeface="Clear Sans Bold"/>
                </a:rPr>
                <a:t>là một thuật toán phân cụm không giám sát được phát triển từ DBSCAN (Density-Based Spatial Clustering of Applications with Noise) nhưng có khả năng phân cấp (hierarchical) và tự động tìm số cụm.</a:t>
              </a:r>
            </a:p>
          </p:txBody>
        </p:sp>
        <p:sp>
          <p:nvSpPr>
            <p:cNvPr name="TextBox 4" id="4"/>
            <p:cNvSpPr txBox="true"/>
            <p:nvPr/>
          </p:nvSpPr>
          <p:spPr>
            <a:xfrm rot="0">
              <a:off x="0" y="6375400"/>
              <a:ext cx="13301871" cy="977902"/>
            </a:xfrm>
            <a:prstGeom prst="rect">
              <a:avLst/>
            </a:prstGeom>
          </p:spPr>
          <p:txBody>
            <a:bodyPr anchor="t" rtlCol="false" tIns="0" lIns="0" bIns="0" rIns="0">
              <a:spAutoFit/>
            </a:bodyPr>
            <a:lstStyle/>
            <a:p>
              <a:pPr algn="l">
                <a:lnSpc>
                  <a:spcPts val="6299"/>
                </a:lnSpc>
              </a:pPr>
              <a:r>
                <a:rPr lang="en-US" sz="4499" spc="449">
                  <a:solidFill>
                    <a:srgbClr val="F7B4A7"/>
                  </a:solidFill>
                  <a:latin typeface="Clear Sans Bold"/>
                  <a:ea typeface="Clear Sans Bold"/>
                  <a:cs typeface="Clear Sans Bold"/>
                  <a:sym typeface="Clear Sans Bold"/>
                </a:rPr>
                <a:t>H</a:t>
              </a:r>
              <a:r>
                <a:rPr lang="en-US" sz="4499" spc="449">
                  <a:solidFill>
                    <a:srgbClr val="F7B4A7"/>
                  </a:solidFill>
                  <a:latin typeface="Clear Sans Bold"/>
                  <a:ea typeface="Clear Sans Bold"/>
                  <a:cs typeface="Clear Sans Bold"/>
                  <a:sym typeface="Clear Sans Bold"/>
                </a:rPr>
                <a:t>DBSCAN</a:t>
              </a:r>
            </a:p>
          </p:txBody>
        </p:sp>
      </p:grpSp>
      <p:sp>
        <p:nvSpPr>
          <p:cNvPr name="Freeform 5" id="5"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176588"/>
            <a:ext cx="9976404" cy="3933825"/>
          </a:xfrm>
          <a:prstGeom prst="rect">
            <a:avLst/>
          </a:prstGeom>
        </p:spPr>
        <p:txBody>
          <a:bodyPr anchor="t" rtlCol="false" tIns="0" lIns="0" bIns="0" rIns="0">
            <a:spAutoFit/>
          </a:bodyPr>
          <a:lstStyle/>
          <a:p>
            <a:pPr algn="l">
              <a:lnSpc>
                <a:spcPts val="4440"/>
              </a:lnSpc>
            </a:pPr>
            <a:r>
              <a:rPr lang="en-US" sz="3700">
                <a:solidFill>
                  <a:srgbClr val="94DDDE"/>
                </a:solidFill>
                <a:latin typeface="Clear Sans Bold"/>
                <a:ea typeface="Clear Sans Bold"/>
                <a:cs typeface="Clear Sans Bold"/>
                <a:sym typeface="Clear Sans Bold"/>
              </a:rPr>
              <a:t>Nói</a:t>
            </a:r>
            <a:r>
              <a:rPr lang="en-US" sz="3700">
                <a:solidFill>
                  <a:srgbClr val="94DDDE"/>
                </a:solidFill>
                <a:latin typeface="Clear Sans Bold"/>
                <a:ea typeface="Clear Sans Bold"/>
                <a:cs typeface="Clear Sans Bold"/>
                <a:sym typeface="Clear Sans Bold"/>
              </a:rPr>
              <a:t> cách khác, </a:t>
            </a:r>
            <a:r>
              <a:rPr lang="en-US" sz="3700">
                <a:solidFill>
                  <a:srgbClr val="F7B4A7"/>
                </a:solidFill>
                <a:latin typeface="Clear Sans Bold"/>
                <a:ea typeface="Clear Sans Bold"/>
                <a:cs typeface="Clear Sans Bold"/>
                <a:sym typeface="Clear Sans Bold"/>
              </a:rPr>
              <a:t>HDBSCAN</a:t>
            </a:r>
            <a:r>
              <a:rPr lang="en-US" sz="3700">
                <a:solidFill>
                  <a:srgbClr val="94DDDE"/>
                </a:solidFill>
                <a:latin typeface="Clear Sans Bold"/>
                <a:ea typeface="Clear Sans Bold"/>
                <a:cs typeface="Clear Sans Bold"/>
                <a:sym typeface="Clear Sans Bold"/>
              </a:rPr>
              <a:t> là một phiên bản mở rộng và cải tiến của DBSCAN để khắc phục các hạn chế như:</a:t>
            </a:r>
          </a:p>
          <a:p>
            <a:pPr algn="l" marL="798839" indent="-399420" lvl="1">
              <a:lnSpc>
                <a:spcPts val="4440"/>
              </a:lnSpc>
              <a:buFont typeface="Arial"/>
              <a:buChar char="•"/>
            </a:pPr>
            <a:r>
              <a:rPr lang="en-US" sz="3700">
                <a:solidFill>
                  <a:srgbClr val="94DDDE"/>
                </a:solidFill>
                <a:latin typeface="Clear Sans Bold"/>
                <a:ea typeface="Clear Sans Bold"/>
                <a:cs typeface="Clear Sans Bold"/>
                <a:sym typeface="Clear Sans Bold"/>
              </a:rPr>
              <a:t>Khó xác định tham số tối ưu (ϵ)</a:t>
            </a:r>
          </a:p>
          <a:p>
            <a:pPr algn="l" marL="798839" indent="-399420" lvl="1">
              <a:lnSpc>
                <a:spcPts val="4440"/>
              </a:lnSpc>
              <a:buFont typeface="Arial"/>
              <a:buChar char="•"/>
            </a:pPr>
            <a:r>
              <a:rPr lang="en-US" sz="3700">
                <a:solidFill>
                  <a:srgbClr val="94DDDE"/>
                </a:solidFill>
                <a:latin typeface="Clear Sans Bold"/>
                <a:ea typeface="Clear Sans Bold"/>
                <a:cs typeface="Clear Sans Bold"/>
                <a:sym typeface="Clear Sans Bold"/>
              </a:rPr>
              <a:t>Không xử lý tốt dữ liệu phân bố không đều</a:t>
            </a:r>
          </a:p>
          <a:p>
            <a:pPr algn="l" marL="798839" indent="-399420" lvl="1">
              <a:lnSpc>
                <a:spcPts val="4440"/>
              </a:lnSpc>
              <a:buFont typeface="Arial"/>
              <a:buChar char="•"/>
            </a:pPr>
            <a:r>
              <a:rPr lang="en-US" sz="3700">
                <a:solidFill>
                  <a:srgbClr val="94DDDE"/>
                </a:solidFill>
                <a:latin typeface="Clear Sans Bold"/>
                <a:ea typeface="Clear Sans Bold"/>
                <a:cs typeface="Clear Sans Bold"/>
                <a:sym typeface="Clear Sans Bold"/>
              </a:rPr>
              <a:t>Khó phát hiện cụm có mật độ thay đổi</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4.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4446290" y="3398621"/>
            <a:ext cx="2494461" cy="0"/>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7841463" y="3398621"/>
            <a:ext cx="2494461" cy="0"/>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11236636" y="3398621"/>
            <a:ext cx="2494461" cy="0"/>
          </a:xfrm>
          <a:prstGeom prst="line">
            <a:avLst/>
          </a:prstGeom>
          <a:ln cap="flat" w="28575">
            <a:solidFill>
              <a:srgbClr val="31356E"/>
            </a:solidFill>
            <a:prstDash val="solid"/>
            <a:headEnd type="none" len="sm" w="sm"/>
            <a:tailEnd type="none" len="sm" w="sm"/>
          </a:ln>
        </p:spPr>
      </p:sp>
      <p:grpSp>
        <p:nvGrpSpPr>
          <p:cNvPr name="Group 5" id="5"/>
          <p:cNvGrpSpPr/>
          <p:nvPr/>
        </p:nvGrpSpPr>
        <p:grpSpPr>
          <a:xfrm rot="0">
            <a:off x="3545578" y="2956609"/>
            <a:ext cx="900712" cy="884024"/>
            <a:chOff x="0" y="0"/>
            <a:chExt cx="825825" cy="810524"/>
          </a:xfrm>
        </p:grpSpPr>
        <p:sp>
          <p:nvSpPr>
            <p:cNvPr name="Freeform 6" id="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7" id="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8" id="8"/>
          <p:cNvGrpSpPr/>
          <p:nvPr/>
        </p:nvGrpSpPr>
        <p:grpSpPr>
          <a:xfrm rot="0">
            <a:off x="6940751" y="2956609"/>
            <a:ext cx="900712" cy="884024"/>
            <a:chOff x="0" y="0"/>
            <a:chExt cx="825825" cy="810524"/>
          </a:xfrm>
        </p:grpSpPr>
        <p:sp>
          <p:nvSpPr>
            <p:cNvPr name="Freeform 9" id="9">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0" id="1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1" id="11"/>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Ng</a:t>
            </a:r>
            <a:r>
              <a:rPr lang="en-US" b="true" sz="6399">
                <a:solidFill>
                  <a:srgbClr val="2B4B82"/>
                </a:solidFill>
                <a:latin typeface="Clear Sans Bold"/>
                <a:ea typeface="Clear Sans Bold"/>
                <a:cs typeface="Clear Sans Bold"/>
                <a:sym typeface="Clear Sans Bold"/>
              </a:rPr>
              <a:t>uyên lý hoạt động của HDBSCAN</a:t>
            </a:r>
          </a:p>
        </p:txBody>
      </p:sp>
      <p:grpSp>
        <p:nvGrpSpPr>
          <p:cNvPr name="Group 12" id="12"/>
          <p:cNvGrpSpPr/>
          <p:nvPr/>
        </p:nvGrpSpPr>
        <p:grpSpPr>
          <a:xfrm rot="0">
            <a:off x="6190272" y="3996217"/>
            <a:ext cx="2401669" cy="3288107"/>
            <a:chOff x="0" y="0"/>
            <a:chExt cx="3202226" cy="4384143"/>
          </a:xfrm>
        </p:grpSpPr>
        <p:sp>
          <p:nvSpPr>
            <p:cNvPr name="TextBox 13" id="13"/>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4" id="14"/>
            <p:cNvSpPr txBox="true"/>
            <p:nvPr/>
          </p:nvSpPr>
          <p:spPr>
            <a:xfrm rot="0">
              <a:off x="0" y="2928692"/>
              <a:ext cx="3202226" cy="1455451"/>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Xâ</a:t>
              </a:r>
              <a:r>
                <a:rPr lang="en-US" sz="2100">
                  <a:solidFill>
                    <a:srgbClr val="2B4B82"/>
                  </a:solidFill>
                  <a:latin typeface="Clear Sans Regular"/>
                  <a:ea typeface="Clear Sans Regular"/>
                  <a:cs typeface="Clear Sans Regular"/>
                  <a:sym typeface="Clear Sans Regular"/>
                </a:rPr>
                <a:t>y dựng đồ thị lân cận với các điểm dữ liệu là nút</a:t>
              </a:r>
            </a:p>
          </p:txBody>
        </p:sp>
        <p:sp>
          <p:nvSpPr>
            <p:cNvPr name="TextBox 15" id="15"/>
            <p:cNvSpPr txBox="true"/>
            <p:nvPr/>
          </p:nvSpPr>
          <p:spPr>
            <a:xfrm rot="0">
              <a:off x="0" y="925271"/>
              <a:ext cx="3202226" cy="1656569"/>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Tạo</a:t>
              </a:r>
              <a:r>
                <a:rPr lang="en-US" b="true" sz="2400">
                  <a:solidFill>
                    <a:srgbClr val="2B4B82"/>
                  </a:solidFill>
                  <a:latin typeface="Clear Sans Regular Bold"/>
                  <a:ea typeface="Clear Sans Regular Bold"/>
                  <a:cs typeface="Clear Sans Regular Bold"/>
                  <a:sym typeface="Clear Sans Regular Bold"/>
                </a:rPr>
                <a:t> đồ thị MST (Minimum Spanning Tree)</a:t>
              </a:r>
            </a:p>
          </p:txBody>
        </p:sp>
      </p:grpSp>
      <p:grpSp>
        <p:nvGrpSpPr>
          <p:cNvPr name="Group 16" id="16"/>
          <p:cNvGrpSpPr/>
          <p:nvPr/>
        </p:nvGrpSpPr>
        <p:grpSpPr>
          <a:xfrm rot="0">
            <a:off x="2766230" y="3996217"/>
            <a:ext cx="2459408" cy="1932188"/>
            <a:chOff x="0" y="0"/>
            <a:chExt cx="3279211" cy="2576250"/>
          </a:xfrm>
        </p:grpSpPr>
        <p:sp>
          <p:nvSpPr>
            <p:cNvPr name="TextBox 17" id="17"/>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8" id="18"/>
            <p:cNvSpPr txBox="true"/>
            <p:nvPr/>
          </p:nvSpPr>
          <p:spPr>
            <a:xfrm rot="0">
              <a:off x="0" y="919681"/>
              <a:ext cx="3279211" cy="1656569"/>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Tính</a:t>
              </a:r>
              <a:r>
                <a:rPr lang="en-US" b="true" sz="2400">
                  <a:solidFill>
                    <a:srgbClr val="2B4B82"/>
                  </a:solidFill>
                  <a:latin typeface="Clear Sans Regular Bold"/>
                  <a:ea typeface="Clear Sans Regular Bold"/>
                  <a:cs typeface="Clear Sans Regular Bold"/>
                  <a:sym typeface="Clear Sans Regular Bold"/>
                </a:rPr>
                <a:t> toán khoảng cách core (Core Distance)</a:t>
              </a:r>
            </a:p>
          </p:txBody>
        </p:sp>
      </p:grpSp>
      <p:grpSp>
        <p:nvGrpSpPr>
          <p:cNvPr name="Group 19" id="19"/>
          <p:cNvGrpSpPr/>
          <p:nvPr/>
        </p:nvGrpSpPr>
        <p:grpSpPr>
          <a:xfrm rot="0">
            <a:off x="9556576" y="4002085"/>
            <a:ext cx="2459408" cy="5506526"/>
            <a:chOff x="0" y="0"/>
            <a:chExt cx="3279211" cy="7342035"/>
          </a:xfrm>
        </p:grpSpPr>
        <p:sp>
          <p:nvSpPr>
            <p:cNvPr name="TextBox 20" id="20"/>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1" id="21"/>
            <p:cNvSpPr txBox="true"/>
            <p:nvPr/>
          </p:nvSpPr>
          <p:spPr>
            <a:xfrm rot="0">
              <a:off x="0" y="2928692"/>
              <a:ext cx="3279211" cy="4413344"/>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Cắt các cạnh</a:t>
              </a:r>
              <a:r>
                <a:rPr lang="en-US" sz="2100">
                  <a:solidFill>
                    <a:srgbClr val="2B4B82"/>
                  </a:solidFill>
                  <a:latin typeface="Clear Sans Regular"/>
                  <a:ea typeface="Clear Sans Regular"/>
                  <a:cs typeface="Clear Sans Regular"/>
                  <a:sym typeface="Clear Sans Regular"/>
                </a:rPr>
                <a:t> theo thứ tự trọng số tăng dần để tạo ra các phân cụm.</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Kết quả là một cây phân cấp các cụm (dendrogram).</a:t>
              </a:r>
            </a:p>
          </p:txBody>
        </p:sp>
        <p:sp>
          <p:nvSpPr>
            <p:cNvPr name="TextBox 22" id="22"/>
            <p:cNvSpPr txBox="true"/>
            <p:nvPr/>
          </p:nvSpPr>
          <p:spPr>
            <a:xfrm rot="0">
              <a:off x="0" y="925271"/>
              <a:ext cx="3279211" cy="1656569"/>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Xây</a:t>
              </a:r>
              <a:r>
                <a:rPr lang="en-US" b="true" sz="2400">
                  <a:solidFill>
                    <a:srgbClr val="2B4B82"/>
                  </a:solidFill>
                  <a:latin typeface="Clear Sans Regular Bold"/>
                  <a:ea typeface="Clear Sans Regular Bold"/>
                  <a:cs typeface="Clear Sans Regular Bold"/>
                  <a:sym typeface="Clear Sans Regular Bold"/>
                </a:rPr>
                <a:t> dựng cây phân cấp (Hierarchy)</a:t>
              </a:r>
            </a:p>
          </p:txBody>
        </p:sp>
      </p:grpSp>
      <p:grpSp>
        <p:nvGrpSpPr>
          <p:cNvPr name="Group 23" id="23"/>
          <p:cNvGrpSpPr/>
          <p:nvPr/>
        </p:nvGrpSpPr>
        <p:grpSpPr>
          <a:xfrm rot="0">
            <a:off x="12841136" y="4002085"/>
            <a:ext cx="2680634" cy="4344497"/>
            <a:chOff x="0" y="0"/>
            <a:chExt cx="3574179" cy="5792663"/>
          </a:xfrm>
        </p:grpSpPr>
        <p:sp>
          <p:nvSpPr>
            <p:cNvPr name="TextBox 24" id="24"/>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5" id="25"/>
            <p:cNvSpPr txBox="true"/>
            <p:nvPr/>
          </p:nvSpPr>
          <p:spPr>
            <a:xfrm rot="0">
              <a:off x="0" y="2365283"/>
              <a:ext cx="3574179" cy="3427379"/>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Chọn mức cắt bằng cách tối ưu hóa Stability (độ ổn định) của các cụm</a:t>
              </a:r>
            </a:p>
            <a:p>
              <a:pPr algn="ctr">
                <a:lnSpc>
                  <a:spcPts val="2940"/>
                </a:lnSpc>
              </a:pPr>
              <a:r>
                <a:rPr lang="en-US" sz="2100">
                  <a:solidFill>
                    <a:srgbClr val="2B4B82"/>
                  </a:solidFill>
                  <a:latin typeface="Clear Sans Regular"/>
                  <a:ea typeface="Clear Sans Regular"/>
                  <a:cs typeface="Clear Sans Regular"/>
                  <a:sym typeface="Clear Sans Regular"/>
                </a:rPr>
                <a:t>Các cụm ít ổn định sẽ bị loại bỏ và được gán nhãn là nhiễu.</a:t>
              </a:r>
            </a:p>
          </p:txBody>
        </p:sp>
        <p:sp>
          <p:nvSpPr>
            <p:cNvPr name="TextBox 26" id="26"/>
            <p:cNvSpPr txBox="true"/>
            <p:nvPr/>
          </p:nvSpPr>
          <p:spPr>
            <a:xfrm rot="0">
              <a:off x="0" y="925271"/>
              <a:ext cx="3574179"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Tự động </a:t>
              </a:r>
              <a:r>
                <a:rPr lang="en-US" b="true" sz="2400">
                  <a:solidFill>
                    <a:srgbClr val="2B4B82"/>
                  </a:solidFill>
                  <a:latin typeface="Clear Sans Regular Bold"/>
                  <a:ea typeface="Clear Sans Regular Bold"/>
                  <a:cs typeface="Clear Sans Regular Bold"/>
                  <a:sym typeface="Clear Sans Regular Bold"/>
                </a:rPr>
                <a:t>cắt cây phân cấp</a:t>
              </a:r>
            </a:p>
          </p:txBody>
        </p:sp>
      </p:grpSp>
      <p:grpSp>
        <p:nvGrpSpPr>
          <p:cNvPr name="Group 27" id="27"/>
          <p:cNvGrpSpPr/>
          <p:nvPr/>
        </p:nvGrpSpPr>
        <p:grpSpPr>
          <a:xfrm rot="0">
            <a:off x="10335924" y="2956609"/>
            <a:ext cx="900712" cy="884024"/>
            <a:chOff x="0" y="0"/>
            <a:chExt cx="825825" cy="810524"/>
          </a:xfrm>
        </p:grpSpPr>
        <p:sp>
          <p:nvSpPr>
            <p:cNvPr name="Freeform 28" id="28">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9" id="29"/>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0" id="30"/>
          <p:cNvGrpSpPr/>
          <p:nvPr/>
        </p:nvGrpSpPr>
        <p:grpSpPr>
          <a:xfrm rot="0">
            <a:off x="13731097" y="2956609"/>
            <a:ext cx="900712" cy="884024"/>
            <a:chOff x="0" y="0"/>
            <a:chExt cx="825825" cy="810524"/>
          </a:xfrm>
        </p:grpSpPr>
        <p:sp>
          <p:nvSpPr>
            <p:cNvPr name="Freeform 31" id="31">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2" id="32"/>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DBSCAN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HDBSCAN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Chỉ tạo ra một cấp độ cụm, không có cấu trúc lồng nhau.</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Xây dựng cấu trúc phân cấp (dend</a:t>
                      </a:r>
                      <a:r>
                        <a:rPr lang="en-US" sz="2999">
                          <a:solidFill>
                            <a:srgbClr val="2B4B82"/>
                          </a:solidFill>
                          <a:latin typeface="Clear Sans Regular"/>
                          <a:ea typeface="Clear Sans Regular"/>
                          <a:cs typeface="Clear Sans Regular"/>
                          <a:sym typeface="Clear Sans Regular"/>
                        </a:rPr>
                        <a:t>rogram), thể hiện nhiều mức độ cụm.</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7189232"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1</a:t>
            </a:r>
            <a:r>
              <a:rPr lang="en-US" b="true" sz="5500" strike="noStrike" u="none">
                <a:solidFill>
                  <a:srgbClr val="2B4B82"/>
                </a:solidFill>
                <a:latin typeface="Clear Sans Bold"/>
                <a:ea typeface="Clear Sans Bold"/>
                <a:cs typeface="Clear Sans Bold"/>
                <a:sym typeface="Clear Sans Bold"/>
              </a:rPr>
              <a:t>. Bản chất phân cụm:</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DBSCAN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HDBSCAN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Yêu cầu người dùng chỉ định ϵ, là khoảng cách tối đa để nhóm các điểm.</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Khó</a:t>
                      </a:r>
                      <a:r>
                        <a:rPr lang="en-US" sz="2999">
                          <a:solidFill>
                            <a:srgbClr val="2B4B82"/>
                          </a:solidFill>
                          <a:latin typeface="Clear Sans Regular"/>
                          <a:ea typeface="Clear Sans Regular"/>
                          <a:cs typeface="Clear Sans Regular"/>
                          <a:sym typeface="Clear Sans Regular"/>
                        </a:rPr>
                        <a:t> chọn đúng ϵ nếu mật độ không đồng đều.</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Không yêu cầu ϵ; thay vào đó, tính toán khoảng cách core dựa </a:t>
                      </a:r>
                      <a:r>
                        <a:rPr lang="en-US" sz="2999">
                          <a:solidFill>
                            <a:srgbClr val="2B4B82"/>
                          </a:solidFill>
                          <a:latin typeface="Clear Sans Regular"/>
                          <a:ea typeface="Clear Sans Regular"/>
                          <a:cs typeface="Clear Sans Regular"/>
                          <a:sym typeface="Clear Sans Regular"/>
                        </a:rPr>
                        <a:t>trên k-láng giềng gần nhất.</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Tự động phát hiện cụm có mật độ thay đổi.</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6427947"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2</a:t>
            </a:r>
            <a:r>
              <a:rPr lang="en-US" b="true" sz="5500" strike="noStrike" u="none">
                <a:solidFill>
                  <a:srgbClr val="2B4B82"/>
                </a:solidFill>
                <a:latin typeface="Clear Sans Bold"/>
                <a:ea typeface="Clear Sans Bold"/>
                <a:cs typeface="Clear Sans Bold"/>
                <a:sym typeface="Clear Sans Bold"/>
              </a:rPr>
              <a:t>. Tham số đầu vào:</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2177"/>
        </p:xfrm>
        <a:graphic>
          <a:graphicData uri="http://schemas.openxmlformats.org/drawingml/2006/table">
            <a:tbl>
              <a:tblPr/>
              <a:tblGrid>
                <a:gridCol w="8115300"/>
                <a:gridCol w="8115300"/>
              </a:tblGrid>
              <a:tr h="2427444">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DBSCAN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HDBSCAN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33">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Sử dụng khoảng cách Euclid và mật độ</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Tạo cụm từ các điểm lõi (core)</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Dựa trên cây khu</a:t>
                      </a:r>
                      <a:r>
                        <a:rPr lang="en-US" sz="2999">
                          <a:solidFill>
                            <a:srgbClr val="2B4B82"/>
                          </a:solidFill>
                          <a:latin typeface="Clear Sans Regular"/>
                          <a:ea typeface="Clear Sans Regular"/>
                          <a:cs typeface="Clear Sans Regular"/>
                          <a:sym typeface="Clear Sans Regular"/>
                        </a:rPr>
                        <a:t>ng nhỏ nhất (MST) và khoảng cách core</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Tạo cụm từ cây phân cấp và tối ưu hóa độ ổn định</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7363778"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3</a:t>
            </a:r>
            <a:r>
              <a:rPr lang="en-US" b="true" sz="5500" strike="noStrike" u="none">
                <a:solidFill>
                  <a:srgbClr val="2B4B82"/>
                </a:solidFill>
                <a:latin typeface="Clear Sans Bold"/>
                <a:ea typeface="Clear Sans Bold"/>
                <a:cs typeface="Clear Sans Bold"/>
                <a:sym typeface="Clear Sans Bold"/>
              </a:rPr>
              <a:t>. Cách phát hiện cụm:</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530713"/>
            <a:ext cx="11622449" cy="3054125"/>
          </a:xfrm>
          <a:prstGeom prst="rect">
            <a:avLst/>
          </a:prstGeom>
        </p:spPr>
        <p:txBody>
          <a:bodyPr anchor="t" rtlCol="false" tIns="0" lIns="0" bIns="0" rIns="0">
            <a:spAutoFit/>
          </a:bodyPr>
          <a:lstStyle/>
          <a:p>
            <a:pPr algn="ctr" marL="0" indent="0" lvl="0">
              <a:lnSpc>
                <a:spcPts val="12262"/>
              </a:lnSpc>
              <a:spcBef>
                <a:spcPct val="0"/>
              </a:spcBef>
            </a:pPr>
            <a:r>
              <a:rPr lang="en-US" b="true" sz="8758">
                <a:solidFill>
                  <a:srgbClr val="FFFFFF"/>
                </a:solidFill>
                <a:latin typeface="Montserrat Bold"/>
                <a:ea typeface="Montserrat Bold"/>
                <a:cs typeface="Montserrat Bold"/>
                <a:sym typeface="Montserrat Bold"/>
              </a:rPr>
              <a:t>SPECTRAL CLUSTERING</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Khái niệm Spectral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05298"/>
            <a:ext cx="9315073" cy="1857380"/>
          </a:xfrm>
          <a:prstGeom prst="rect">
            <a:avLst/>
          </a:prstGeom>
        </p:spPr>
        <p:txBody>
          <a:bodyPr anchor="t" rtlCol="false" tIns="0" lIns="0" bIns="0" rIns="0">
            <a:spAutoFit/>
          </a:bodyPr>
          <a:lstStyle/>
          <a:p>
            <a:pPr algn="l">
              <a:lnSpc>
                <a:spcPts val="7050"/>
              </a:lnSpc>
            </a:pPr>
            <a:r>
              <a:rPr lang="en-US" sz="7500" spc="-82">
                <a:solidFill>
                  <a:srgbClr val="2B4B82"/>
                </a:solidFill>
                <a:latin typeface="Clear Sans Bold"/>
                <a:ea typeface="Clear Sans Bold"/>
                <a:cs typeface="Clear Sans Bold"/>
                <a:sym typeface="Clear Sans Bold"/>
              </a:rPr>
              <a:t>Khi nào thì Clustering hữu ích?</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176588"/>
            <a:ext cx="9976404" cy="3933825"/>
          </a:xfrm>
          <a:prstGeom prst="rect">
            <a:avLst/>
          </a:prstGeom>
        </p:spPr>
        <p:txBody>
          <a:bodyPr anchor="t" rtlCol="false" tIns="0" lIns="0" bIns="0" rIns="0">
            <a:spAutoFit/>
          </a:bodyPr>
          <a:lstStyle/>
          <a:p>
            <a:pPr algn="l">
              <a:lnSpc>
                <a:spcPts val="4440"/>
              </a:lnSpc>
            </a:pPr>
            <a:r>
              <a:rPr lang="en-US" sz="3700">
                <a:solidFill>
                  <a:srgbClr val="F7B4A7"/>
                </a:solidFill>
                <a:latin typeface="Clear Sans Bold"/>
                <a:ea typeface="Clear Sans Bold"/>
                <a:cs typeface="Clear Sans Bold"/>
                <a:sym typeface="Clear Sans Bold"/>
              </a:rPr>
              <a:t>Spectral Clustering</a:t>
            </a:r>
            <a:r>
              <a:rPr lang="en-US" sz="3700">
                <a:solidFill>
                  <a:srgbClr val="94DDDE"/>
                </a:solidFill>
                <a:latin typeface="Clear Sans Bold"/>
                <a:ea typeface="Clear Sans Bold"/>
                <a:cs typeface="Clear Sans Bold"/>
                <a:sym typeface="Clear Sans Bold"/>
              </a:rPr>
              <a:t> (phân cụm phổ) là một kỹ </a:t>
            </a:r>
            <a:r>
              <a:rPr lang="en-US" sz="3700">
                <a:solidFill>
                  <a:srgbClr val="94DDDE"/>
                </a:solidFill>
                <a:latin typeface="Clear Sans Bold"/>
                <a:ea typeface="Clear Sans Bold"/>
                <a:cs typeface="Clear Sans Bold"/>
                <a:sym typeface="Clear Sans Bold"/>
              </a:rPr>
              <a:t>thuật phân</a:t>
            </a:r>
            <a:r>
              <a:rPr lang="en-US" sz="3700">
                <a:solidFill>
                  <a:srgbClr val="94DDDE"/>
                </a:solidFill>
                <a:latin typeface="Clear Sans Bold"/>
                <a:ea typeface="Clear Sans Bold"/>
                <a:cs typeface="Clear Sans Bold"/>
                <a:sym typeface="Clear Sans Bold"/>
              </a:rPr>
              <a:t> cụm dữ liệu mạnh mẽ, sử dụng lý thuyết đồ thị phổ để tìm ra các cụm trong dữ liệu. Thay vì trực tiếp phân cụm dữ liệu trong không gian đặc trưng ban đầu, spectral clustering chuyển bài toán phân cụm thành bài toán phân vùng đồ thị.</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Công thức toán học Spectral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05840"/>
            <a:ext cx="18288000" cy="8252460"/>
          </a:xfrm>
          <a:custGeom>
            <a:avLst/>
            <a:gdLst/>
            <a:ahLst/>
            <a:cxnLst/>
            <a:rect r="r" b="b" t="t" l="l"/>
            <a:pathLst>
              <a:path h="8252460" w="18288000">
                <a:moveTo>
                  <a:pt x="0" y="0"/>
                </a:moveTo>
                <a:lnTo>
                  <a:pt x="18288000" y="0"/>
                </a:lnTo>
                <a:lnTo>
                  <a:pt x="18288000" y="8252460"/>
                </a:lnTo>
                <a:lnTo>
                  <a:pt x="0" y="8252460"/>
                </a:lnTo>
                <a:lnTo>
                  <a:pt x="0" y="0"/>
                </a:lnTo>
                <a:close/>
              </a:path>
            </a:pathLst>
          </a:custGeom>
          <a:blipFill>
            <a:blip r:embed="rId2"/>
            <a:stretch>
              <a:fillRect l="0" t="0" r="0" b="0"/>
            </a:stretch>
          </a:blipFill>
        </p:spPr>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03170"/>
            <a:ext cx="18288000" cy="5280660"/>
          </a:xfrm>
          <a:custGeom>
            <a:avLst/>
            <a:gdLst/>
            <a:ahLst/>
            <a:cxnLst/>
            <a:rect r="r" b="b" t="t" l="l"/>
            <a:pathLst>
              <a:path h="5280660" w="18288000">
                <a:moveTo>
                  <a:pt x="0" y="0"/>
                </a:moveTo>
                <a:lnTo>
                  <a:pt x="18288000" y="0"/>
                </a:lnTo>
                <a:lnTo>
                  <a:pt x="18288000" y="5280660"/>
                </a:lnTo>
                <a:lnTo>
                  <a:pt x="0" y="5280660"/>
                </a:lnTo>
                <a:lnTo>
                  <a:pt x="0" y="0"/>
                </a:lnTo>
                <a:close/>
              </a:path>
            </a:pathLst>
          </a:custGeom>
          <a:blipFill>
            <a:blip r:embed="rId2"/>
            <a:stretch>
              <a:fillRect l="0" t="0" r="0" b="0"/>
            </a:stretch>
          </a:blipFill>
        </p:spPr>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8052" y="0"/>
            <a:ext cx="13971896" cy="10287000"/>
          </a:xfrm>
          <a:custGeom>
            <a:avLst/>
            <a:gdLst/>
            <a:ahLst/>
            <a:cxnLst/>
            <a:rect r="r" b="b" t="t" l="l"/>
            <a:pathLst>
              <a:path h="10287000" w="13971896">
                <a:moveTo>
                  <a:pt x="0" y="0"/>
                </a:moveTo>
                <a:lnTo>
                  <a:pt x="13971896" y="0"/>
                </a:lnTo>
                <a:lnTo>
                  <a:pt x="13971896" y="10287000"/>
                </a:lnTo>
                <a:lnTo>
                  <a:pt x="0" y="10287000"/>
                </a:lnTo>
                <a:lnTo>
                  <a:pt x="0" y="0"/>
                </a:lnTo>
                <a:close/>
              </a:path>
            </a:pathLst>
          </a:custGeom>
          <a:blipFill>
            <a:blip r:embed="rId2"/>
            <a:stretch>
              <a:fillRect l="0" t="0" r="0" b="0"/>
            </a:stretch>
          </a:blipFill>
        </p:spPr>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680210"/>
            <a:ext cx="18288000" cy="6926580"/>
          </a:xfrm>
          <a:custGeom>
            <a:avLst/>
            <a:gdLst/>
            <a:ahLst/>
            <a:cxnLst/>
            <a:rect r="r" b="b" t="t" l="l"/>
            <a:pathLst>
              <a:path h="6926580" w="18288000">
                <a:moveTo>
                  <a:pt x="0" y="0"/>
                </a:moveTo>
                <a:lnTo>
                  <a:pt x="18288000" y="0"/>
                </a:lnTo>
                <a:lnTo>
                  <a:pt x="18288000" y="6926580"/>
                </a:lnTo>
                <a:lnTo>
                  <a:pt x="0" y="6926580"/>
                </a:lnTo>
                <a:lnTo>
                  <a:pt x="0" y="0"/>
                </a:lnTo>
                <a:close/>
              </a:path>
            </a:pathLst>
          </a:custGeom>
          <a:blipFill>
            <a:blip r:embed="rId2"/>
            <a:stretch>
              <a:fillRect l="0" t="0" r="0" b="0"/>
            </a:stretch>
          </a:blipFill>
        </p:spPr>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326130"/>
            <a:ext cx="18288000" cy="3634740"/>
          </a:xfrm>
          <a:custGeom>
            <a:avLst/>
            <a:gdLst/>
            <a:ahLst/>
            <a:cxnLst/>
            <a:rect r="r" b="b" t="t" l="l"/>
            <a:pathLst>
              <a:path h="3634740" w="18288000">
                <a:moveTo>
                  <a:pt x="0" y="0"/>
                </a:moveTo>
                <a:lnTo>
                  <a:pt x="18288000" y="0"/>
                </a:lnTo>
                <a:lnTo>
                  <a:pt x="18288000" y="3634740"/>
                </a:lnTo>
                <a:lnTo>
                  <a:pt x="0" y="3634740"/>
                </a:lnTo>
                <a:lnTo>
                  <a:pt x="0" y="0"/>
                </a:lnTo>
                <a:close/>
              </a:path>
            </a:pathLst>
          </a:custGeom>
          <a:blipFill>
            <a:blip r:embed="rId2"/>
            <a:stretch>
              <a:fillRect l="0" t="0" r="0" b="0"/>
            </a:stretch>
          </a:blipFill>
        </p:spPr>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TextBox 2" id="2"/>
          <p:cNvSpPr txBox="true"/>
          <p:nvPr/>
        </p:nvSpPr>
        <p:spPr>
          <a:xfrm rot="0">
            <a:off x="1028700" y="4337174"/>
            <a:ext cx="9315073" cy="1793626"/>
          </a:xfrm>
          <a:prstGeom prst="rect">
            <a:avLst/>
          </a:prstGeom>
        </p:spPr>
        <p:txBody>
          <a:bodyPr anchor="t" rtlCol="false" tIns="0" lIns="0" bIns="0" rIns="0">
            <a:spAutoFit/>
          </a:bodyPr>
          <a:lstStyle/>
          <a:p>
            <a:pPr algn="l">
              <a:lnSpc>
                <a:spcPts val="6862"/>
              </a:lnSpc>
            </a:pPr>
            <a:r>
              <a:rPr lang="en-US" sz="7300" spc="-80">
                <a:solidFill>
                  <a:srgbClr val="2B4B82"/>
                </a:solidFill>
                <a:latin typeface="Clear Sans Bold"/>
                <a:ea typeface="Clear Sans Bold"/>
                <a:cs typeface="Clear Sans Bold"/>
                <a:sym typeface="Clear Sans Bold"/>
              </a:rPr>
              <a:t>Nguyên lí hoạt động Spectral Clustering</a:t>
            </a:r>
          </a:p>
        </p:txBody>
      </p:sp>
      <p:sp>
        <p:nvSpPr>
          <p:cNvPr name="Freeform 3" id="3" descr="an isometric lined paper airplane"/>
          <p:cNvSpPr/>
          <p:nvPr/>
        </p:nvSpPr>
        <p:spPr>
          <a:xfrm flipH="false" flipV="false" rot="0">
            <a:off x="9854137" y="3018272"/>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8.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2804010" y="3798744"/>
            <a:ext cx="2530900" cy="28575"/>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6235623" y="3798744"/>
            <a:ext cx="2362771" cy="28575"/>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9499106" y="3798744"/>
            <a:ext cx="2657273" cy="28575"/>
          </a:xfrm>
          <a:prstGeom prst="line">
            <a:avLst/>
          </a:prstGeom>
          <a:ln cap="flat" w="28575">
            <a:solidFill>
              <a:srgbClr val="31356E"/>
            </a:solidFill>
            <a:prstDash val="solid"/>
            <a:headEnd type="none" len="sm" w="sm"/>
            <a:tailEnd type="none" len="sm" w="sm"/>
          </a:ln>
        </p:spPr>
      </p:sp>
      <p:sp>
        <p:nvSpPr>
          <p:cNvPr name="AutoShape 5" id="5">
            <a:extLst>
              <a:ext uri="{C183D7F6-B498-43B3-948B-1728B52AA6E4}">
                <adec:decorative xmlns:adec="http://schemas.microsoft.com/office/drawing/2017/decorative" val="1"/>
              </a:ext>
            </a:extLst>
          </p:cNvPr>
          <p:cNvSpPr/>
          <p:nvPr/>
        </p:nvSpPr>
        <p:spPr>
          <a:xfrm>
            <a:off x="13057092" y="3798744"/>
            <a:ext cx="2426898" cy="28575"/>
          </a:xfrm>
          <a:prstGeom prst="line">
            <a:avLst/>
          </a:prstGeom>
          <a:ln cap="flat" w="28575">
            <a:solidFill>
              <a:srgbClr val="31356E"/>
            </a:solidFill>
            <a:prstDash val="solid"/>
            <a:headEnd type="none" len="sm" w="sm"/>
            <a:tailEnd type="none" len="sm" w="sm"/>
          </a:ln>
        </p:spPr>
      </p:sp>
      <p:grpSp>
        <p:nvGrpSpPr>
          <p:cNvPr name="Group 6" id="6"/>
          <p:cNvGrpSpPr/>
          <p:nvPr/>
        </p:nvGrpSpPr>
        <p:grpSpPr>
          <a:xfrm rot="0">
            <a:off x="1903298" y="3371020"/>
            <a:ext cx="900712" cy="884024"/>
            <a:chOff x="0" y="0"/>
            <a:chExt cx="825825" cy="810524"/>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8" id="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9" id="9"/>
          <p:cNvGrpSpPr/>
          <p:nvPr/>
        </p:nvGrpSpPr>
        <p:grpSpPr>
          <a:xfrm rot="0">
            <a:off x="5298471" y="3371020"/>
            <a:ext cx="900712" cy="884024"/>
            <a:chOff x="0" y="0"/>
            <a:chExt cx="825825" cy="810524"/>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1" id="1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2" id="12"/>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b="true" sz="6399">
                <a:solidFill>
                  <a:srgbClr val="2B4B82"/>
                </a:solidFill>
                <a:latin typeface="Clear Sans Bold"/>
                <a:ea typeface="Clear Sans Bold"/>
                <a:cs typeface="Clear Sans Bold"/>
                <a:sym typeface="Clear Sans Bold"/>
              </a:rPr>
              <a:t>Spectral Clustering</a:t>
            </a:r>
          </a:p>
        </p:txBody>
      </p:sp>
      <p:grpSp>
        <p:nvGrpSpPr>
          <p:cNvPr name="Group 13" id="13"/>
          <p:cNvGrpSpPr/>
          <p:nvPr/>
        </p:nvGrpSpPr>
        <p:grpSpPr>
          <a:xfrm rot="0">
            <a:off x="4547992" y="4410627"/>
            <a:ext cx="2401669" cy="1513824"/>
            <a:chOff x="0" y="0"/>
            <a:chExt cx="3202226" cy="2018432"/>
          </a:xfrm>
        </p:grpSpPr>
        <p:sp>
          <p:nvSpPr>
            <p:cNvPr name="TextBox 14" id="14"/>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5" id="15"/>
            <p:cNvSpPr txBox="true"/>
            <p:nvPr/>
          </p:nvSpPr>
          <p:spPr>
            <a:xfrm rot="0">
              <a:off x="0" y="925271"/>
              <a:ext cx="3202226"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Tí</a:t>
              </a:r>
              <a:r>
                <a:rPr lang="en-US" b="true" sz="2400">
                  <a:solidFill>
                    <a:srgbClr val="2B4B82"/>
                  </a:solidFill>
                  <a:latin typeface="Clear Sans Regular Bold"/>
                  <a:ea typeface="Clear Sans Regular Bold"/>
                  <a:cs typeface="Clear Sans Regular Bold"/>
                  <a:sym typeface="Clear Sans Regular Bold"/>
                </a:rPr>
                <a:t>nh ma trận bậc D</a:t>
              </a:r>
            </a:p>
          </p:txBody>
        </p:sp>
      </p:grpSp>
      <p:grpSp>
        <p:nvGrpSpPr>
          <p:cNvPr name="Group 16" id="16"/>
          <p:cNvGrpSpPr/>
          <p:nvPr/>
        </p:nvGrpSpPr>
        <p:grpSpPr>
          <a:xfrm rot="0">
            <a:off x="1123950" y="4410627"/>
            <a:ext cx="2459408" cy="1509632"/>
            <a:chOff x="0" y="0"/>
            <a:chExt cx="3279211" cy="2012842"/>
          </a:xfrm>
        </p:grpSpPr>
        <p:sp>
          <p:nvSpPr>
            <p:cNvPr name="TextBox 17" id="17"/>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8" id="18"/>
            <p:cNvSpPr txBox="true"/>
            <p:nvPr/>
          </p:nvSpPr>
          <p:spPr>
            <a:xfrm rot="0">
              <a:off x="0" y="91968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Tính</a:t>
              </a:r>
              <a:r>
                <a:rPr lang="en-US" b="true" sz="2400">
                  <a:solidFill>
                    <a:srgbClr val="2B4B82"/>
                  </a:solidFill>
                  <a:latin typeface="Clear Sans Regular Bold"/>
                  <a:ea typeface="Clear Sans Regular Bold"/>
                  <a:cs typeface="Clear Sans Regular Bold"/>
                  <a:sym typeface="Clear Sans Regular Bold"/>
                </a:rPr>
                <a:t> ma trận tương đồng A</a:t>
              </a:r>
            </a:p>
          </p:txBody>
        </p:sp>
      </p:grpSp>
      <p:grpSp>
        <p:nvGrpSpPr>
          <p:cNvPr name="Group 19" id="19"/>
          <p:cNvGrpSpPr/>
          <p:nvPr/>
        </p:nvGrpSpPr>
        <p:grpSpPr>
          <a:xfrm rot="0">
            <a:off x="7914296" y="4416496"/>
            <a:ext cx="2459408" cy="1513824"/>
            <a:chOff x="0" y="0"/>
            <a:chExt cx="3279211" cy="2018432"/>
          </a:xfrm>
        </p:grpSpPr>
        <p:sp>
          <p:nvSpPr>
            <p:cNvPr name="TextBox 20" id="20"/>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1" id="21"/>
            <p:cNvSpPr txBox="true"/>
            <p:nvPr/>
          </p:nvSpPr>
          <p:spPr>
            <a:xfrm rot="0">
              <a:off x="0" y="92527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Tí</a:t>
              </a:r>
              <a:r>
                <a:rPr lang="en-US" b="true" sz="2400">
                  <a:solidFill>
                    <a:srgbClr val="2B4B82"/>
                  </a:solidFill>
                  <a:latin typeface="Clear Sans Regular Bold"/>
                  <a:ea typeface="Clear Sans Regular Bold"/>
                  <a:cs typeface="Clear Sans Regular Bold"/>
                  <a:sym typeface="Clear Sans Regular Bold"/>
                </a:rPr>
                <a:t>nh ma trận Laplacian L</a:t>
              </a:r>
            </a:p>
          </p:txBody>
        </p:sp>
      </p:grpSp>
      <p:grpSp>
        <p:nvGrpSpPr>
          <p:cNvPr name="Group 22" id="22"/>
          <p:cNvGrpSpPr/>
          <p:nvPr/>
        </p:nvGrpSpPr>
        <p:grpSpPr>
          <a:xfrm rot="0">
            <a:off x="11198856" y="4416496"/>
            <a:ext cx="2680634" cy="1513824"/>
            <a:chOff x="0" y="0"/>
            <a:chExt cx="3574179" cy="2018432"/>
          </a:xfrm>
        </p:grpSpPr>
        <p:sp>
          <p:nvSpPr>
            <p:cNvPr name="TextBox 23" id="23"/>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4" id="24"/>
            <p:cNvSpPr txBox="true"/>
            <p:nvPr/>
          </p:nvSpPr>
          <p:spPr>
            <a:xfrm rot="0">
              <a:off x="0" y="925271"/>
              <a:ext cx="3574179"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Tính cá</a:t>
              </a:r>
              <a:r>
                <a:rPr lang="en-US" b="true" sz="2400">
                  <a:solidFill>
                    <a:srgbClr val="2B4B82"/>
                  </a:solidFill>
                  <a:latin typeface="Clear Sans Regular Bold"/>
                  <a:ea typeface="Clear Sans Regular Bold"/>
                  <a:cs typeface="Clear Sans Regular Bold"/>
                  <a:sym typeface="Clear Sans Regular Bold"/>
                </a:rPr>
                <a:t>c giá trị và vector riêng của L</a:t>
              </a:r>
            </a:p>
          </p:txBody>
        </p:sp>
      </p:grpSp>
      <p:grpSp>
        <p:nvGrpSpPr>
          <p:cNvPr name="Group 25" id="25"/>
          <p:cNvGrpSpPr/>
          <p:nvPr/>
        </p:nvGrpSpPr>
        <p:grpSpPr>
          <a:xfrm rot="0">
            <a:off x="14521558" y="4410627"/>
            <a:ext cx="2825576" cy="2495814"/>
            <a:chOff x="0" y="0"/>
            <a:chExt cx="3767435" cy="3327753"/>
          </a:xfrm>
        </p:grpSpPr>
        <p:sp>
          <p:nvSpPr>
            <p:cNvPr name="TextBox 26" id="26"/>
            <p:cNvSpPr txBox="true"/>
            <p:nvPr/>
          </p:nvSpPr>
          <p:spPr>
            <a:xfrm rot="0">
              <a:off x="0" y="-57150"/>
              <a:ext cx="3767435"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7" id="27"/>
            <p:cNvSpPr txBox="true"/>
            <p:nvPr/>
          </p:nvSpPr>
          <p:spPr>
            <a:xfrm rot="0">
              <a:off x="0" y="2365283"/>
              <a:ext cx="3767435" cy="962469"/>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Để</a:t>
              </a:r>
              <a:r>
                <a:rPr lang="en-US" sz="2100">
                  <a:solidFill>
                    <a:srgbClr val="2B4B82"/>
                  </a:solidFill>
                  <a:latin typeface="Clear Sans Regular"/>
                  <a:ea typeface="Clear Sans Regular"/>
                  <a:cs typeface="Clear Sans Regular"/>
                  <a:sym typeface="Clear Sans Regular"/>
                </a:rPr>
                <a:t> tạo ma trận đặc trưng</a:t>
              </a:r>
            </a:p>
          </p:txBody>
        </p:sp>
        <p:sp>
          <p:nvSpPr>
            <p:cNvPr name="TextBox 28" id="28"/>
            <p:cNvSpPr txBox="true"/>
            <p:nvPr/>
          </p:nvSpPr>
          <p:spPr>
            <a:xfrm rot="0">
              <a:off x="0" y="925271"/>
              <a:ext cx="3767435"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Chọn các vector riêng nhỏ nhất </a:t>
              </a:r>
            </a:p>
          </p:txBody>
        </p:sp>
      </p:grpSp>
      <p:grpSp>
        <p:nvGrpSpPr>
          <p:cNvPr name="Group 29" id="29"/>
          <p:cNvGrpSpPr/>
          <p:nvPr/>
        </p:nvGrpSpPr>
        <p:grpSpPr>
          <a:xfrm rot="0">
            <a:off x="8693644" y="3371020"/>
            <a:ext cx="900712" cy="884024"/>
            <a:chOff x="0" y="0"/>
            <a:chExt cx="825825" cy="810524"/>
          </a:xfrm>
        </p:grpSpPr>
        <p:sp>
          <p:nvSpPr>
            <p:cNvPr name="Freeform 30" id="30">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1" id="3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2" id="32"/>
          <p:cNvGrpSpPr/>
          <p:nvPr/>
        </p:nvGrpSpPr>
        <p:grpSpPr>
          <a:xfrm rot="0">
            <a:off x="12088817" y="3371020"/>
            <a:ext cx="900712" cy="884024"/>
            <a:chOff x="0" y="0"/>
            <a:chExt cx="825825" cy="810524"/>
          </a:xfrm>
        </p:grpSpPr>
        <p:sp>
          <p:nvSpPr>
            <p:cNvPr name="Freeform 33" id="33">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4" id="34"/>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grpSp>
        <p:nvGrpSpPr>
          <p:cNvPr name="Group 35" id="35"/>
          <p:cNvGrpSpPr/>
          <p:nvPr/>
        </p:nvGrpSpPr>
        <p:grpSpPr>
          <a:xfrm rot="0">
            <a:off x="15483990" y="3371020"/>
            <a:ext cx="900712" cy="884024"/>
            <a:chOff x="0" y="0"/>
            <a:chExt cx="825825" cy="810524"/>
          </a:xfrm>
        </p:grpSpPr>
        <p:sp>
          <p:nvSpPr>
            <p:cNvPr name="Freeform 36" id="36">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7" id="3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5</a:t>
              </a:r>
            </a:p>
          </p:txBody>
        </p:sp>
      </p:gr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3540701"/>
            <a:ext cx="8217084" cy="3205598"/>
            <a:chOff x="0" y="0"/>
            <a:chExt cx="10956112" cy="4274131"/>
          </a:xfrm>
        </p:grpSpPr>
        <p:sp>
          <p:nvSpPr>
            <p:cNvPr name="TextBox 3" id="3"/>
            <p:cNvSpPr txBox="true"/>
            <p:nvPr/>
          </p:nvSpPr>
          <p:spPr>
            <a:xfrm rot="0">
              <a:off x="0" y="104775"/>
              <a:ext cx="10956112" cy="1935698"/>
            </a:xfrm>
            <a:prstGeom prst="rect">
              <a:avLst/>
            </a:prstGeom>
          </p:spPr>
          <p:txBody>
            <a:bodyPr anchor="t" rtlCol="false" tIns="0" lIns="0" bIns="0" rIns="0">
              <a:spAutoFit/>
            </a:bodyPr>
            <a:lstStyle/>
            <a:p>
              <a:pPr algn="l">
                <a:lnSpc>
                  <a:spcPts val="5500"/>
                </a:lnSpc>
              </a:pPr>
              <a:r>
                <a:rPr lang="en-US" sz="5500" b="true">
                  <a:solidFill>
                    <a:srgbClr val="F7B4A7"/>
                  </a:solidFill>
                  <a:latin typeface="Clear Sans Bold"/>
                  <a:ea typeface="Clear Sans Bold"/>
                  <a:cs typeface="Clear Sans Bold"/>
                  <a:sym typeface="Clear Sans Bold"/>
                </a:rPr>
                <a:t>Bước 6: Áp dụng thuật toán K-Means</a:t>
              </a:r>
            </a:p>
          </p:txBody>
        </p:sp>
        <p:sp>
          <p:nvSpPr>
            <p:cNvPr name="TextBox 4" id="4"/>
            <p:cNvSpPr txBox="true"/>
            <p:nvPr/>
          </p:nvSpPr>
          <p:spPr>
            <a:xfrm rot="0">
              <a:off x="0" y="2722402"/>
              <a:ext cx="10956112" cy="1551728"/>
            </a:xfrm>
            <a:prstGeom prst="rect">
              <a:avLst/>
            </a:prstGeom>
          </p:spPr>
          <p:txBody>
            <a:bodyPr anchor="t" rtlCol="false" tIns="0" lIns="0" bIns="0" rIns="0">
              <a:spAutoFit/>
            </a:bodyPr>
            <a:lstStyle/>
            <a:p>
              <a:pPr algn="l">
                <a:lnSpc>
                  <a:spcPts val="4759"/>
                </a:lnSpc>
              </a:pPr>
              <a:r>
                <a:rPr lang="en-US" sz="3399">
                  <a:solidFill>
                    <a:srgbClr val="94DDDE"/>
                  </a:solidFill>
                  <a:latin typeface="Clear Sans Regular"/>
                  <a:ea typeface="Clear Sans Regular"/>
                  <a:cs typeface="Clear Sans Regular"/>
                  <a:sym typeface="Clear Sans Regular"/>
                </a:rPr>
                <a:t>Để phân cụm các hàng của ma trận đặc trưng</a:t>
              </a:r>
            </a:p>
          </p:txBody>
        </p:sp>
      </p:grpSp>
      <p:sp>
        <p:nvSpPr>
          <p:cNvPr name="Freeform 5" id="5" descr="an isometric lined map"/>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descr="an isometric lined pencil holder with pens"/>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an isometric lined laptop"/>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descr="an isometric lined stack of books"/>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descr="an isometric lined potted plants"/>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descr="an isometric lined group of UI application windows"/>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descr="an isometric lined bar graph"/>
          <p:cNvSpPr/>
          <p:nvPr/>
        </p:nvSpPr>
        <p:spPr>
          <a:xfrm flipH="false" flipV="false" rot="0">
            <a:off x="10183990" y="1951228"/>
            <a:ext cx="6338112" cy="6384545"/>
          </a:xfrm>
          <a:custGeom>
            <a:avLst/>
            <a:gdLst/>
            <a:ahLst/>
            <a:cxnLst/>
            <a:rect r="r" b="b" t="t" l="l"/>
            <a:pathLst>
              <a:path h="6384545" w="6338112">
                <a:moveTo>
                  <a:pt x="0" y="0"/>
                </a:moveTo>
                <a:lnTo>
                  <a:pt x="6338111" y="0"/>
                </a:lnTo>
                <a:lnTo>
                  <a:pt x="6338111"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15956" y="2228850"/>
            <a:ext cx="7268114" cy="5829300"/>
          </a:xfrm>
          <a:prstGeom prst="rect">
            <a:avLst/>
          </a:prstGeom>
        </p:spPr>
        <p:txBody>
          <a:bodyPr anchor="t" rtlCol="false" tIns="0" lIns="0" bIns="0" rIns="0">
            <a:spAutoFit/>
          </a:bodyPr>
          <a:lstStyle/>
          <a:p>
            <a:pPr algn="l">
              <a:lnSpc>
                <a:spcPts val="5160"/>
              </a:lnSpc>
            </a:pPr>
            <a:r>
              <a:rPr lang="en-US" sz="4300" b="true">
                <a:solidFill>
                  <a:srgbClr val="F7B4A7"/>
                </a:solidFill>
                <a:latin typeface="Clear Sans Bold"/>
                <a:ea typeface="Clear Sans Bold"/>
                <a:cs typeface="Clear Sans Bold"/>
                <a:sym typeface="Clear Sans Bold"/>
              </a:rPr>
              <a:t>Phân tích cụm giúp chúng ta hiểu dữ liệu và phát hiện các mẫu. Trong một số trường hợp, nó cung cấp điểm khởi đầu tuyệt vời cho các phân tích sâu hơn. Trong những trường hợp khác, nó có thể thu thập thông tin chi tiết sâu sắc từ dữ liệu.</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sp>
        <p:nvSpPr>
          <p:cNvPr name="Freeform 2" id="2" descr="a person in front of a computer talking with a microphone"/>
          <p:cNvSpPr/>
          <p:nvPr/>
        </p:nvSpPr>
        <p:spPr>
          <a:xfrm flipH="false" flipV="false" rot="0">
            <a:off x="0" y="0"/>
            <a:ext cx="8184311" cy="10287000"/>
          </a:xfrm>
          <a:custGeom>
            <a:avLst/>
            <a:gdLst/>
            <a:ahLst/>
            <a:cxnLst/>
            <a:rect r="r" b="b" t="t" l="l"/>
            <a:pathLst>
              <a:path h="10287000" w="8184311">
                <a:moveTo>
                  <a:pt x="0" y="0"/>
                </a:moveTo>
                <a:lnTo>
                  <a:pt x="8184311" y="0"/>
                </a:lnTo>
                <a:lnTo>
                  <a:pt x="8184311" y="10287000"/>
                </a:lnTo>
                <a:lnTo>
                  <a:pt x="0" y="10287000"/>
                </a:lnTo>
                <a:lnTo>
                  <a:pt x="0" y="0"/>
                </a:lnTo>
                <a:close/>
              </a:path>
            </a:pathLst>
          </a:custGeom>
          <a:blipFill>
            <a:blip r:embed="rId2"/>
            <a:stretch>
              <a:fillRect l="0" t="-9669" r="0" b="-9669"/>
            </a:stretch>
          </a:blipFill>
        </p:spPr>
      </p:sp>
      <p:sp>
        <p:nvSpPr>
          <p:cNvPr name="TextBox 3" id="3"/>
          <p:cNvSpPr txBox="true"/>
          <p:nvPr/>
        </p:nvSpPr>
        <p:spPr>
          <a:xfrm rot="0">
            <a:off x="9460529" y="1104900"/>
            <a:ext cx="7312205" cy="1659255"/>
          </a:xfrm>
          <a:prstGeom prst="rect">
            <a:avLst/>
          </a:prstGeom>
        </p:spPr>
        <p:txBody>
          <a:bodyPr anchor="t" rtlCol="false" tIns="0" lIns="0" bIns="0" rIns="0">
            <a:spAutoFit/>
          </a:bodyPr>
          <a:lstStyle/>
          <a:p>
            <a:pPr algn="l">
              <a:lnSpc>
                <a:spcPts val="6405"/>
              </a:lnSpc>
            </a:pPr>
            <a:r>
              <a:rPr lang="en-US" sz="6100" b="true">
                <a:solidFill>
                  <a:srgbClr val="2B4B82"/>
                </a:solidFill>
                <a:latin typeface="Clear Sans Bold"/>
                <a:ea typeface="Clear Sans Bold"/>
                <a:cs typeface="Clear Sans Bold"/>
                <a:sym typeface="Clear Sans Bold"/>
              </a:rPr>
              <a:t>1. Ưu</a:t>
            </a:r>
            <a:r>
              <a:rPr lang="en-US" sz="6100" b="true">
                <a:solidFill>
                  <a:srgbClr val="2B4B82"/>
                </a:solidFill>
                <a:latin typeface="Clear Sans Bold"/>
                <a:ea typeface="Clear Sans Bold"/>
                <a:cs typeface="Clear Sans Bold"/>
                <a:sym typeface="Clear Sans Bold"/>
              </a:rPr>
              <a:t> điểm của Spectral Clustering:</a:t>
            </a:r>
          </a:p>
        </p:txBody>
      </p:sp>
      <p:sp>
        <p:nvSpPr>
          <p:cNvPr name="TextBox 4" id="4"/>
          <p:cNvSpPr txBox="true"/>
          <p:nvPr/>
        </p:nvSpPr>
        <p:spPr>
          <a:xfrm rot="0">
            <a:off x="9460529" y="3256900"/>
            <a:ext cx="7312205" cy="6692265"/>
          </a:xfrm>
          <a:prstGeom prst="rect">
            <a:avLst/>
          </a:prstGeom>
        </p:spPr>
        <p:txBody>
          <a:bodyPr anchor="t" rtlCol="false" tIns="0" lIns="0" bIns="0" rIns="0">
            <a:spAutoFit/>
          </a:bodyPr>
          <a:lstStyle/>
          <a:p>
            <a:pPr algn="l">
              <a:lnSpc>
                <a:spcPts val="3359"/>
              </a:lnSpc>
            </a:pPr>
            <a:r>
              <a:rPr lang="en-US" sz="2400" b="true">
                <a:solidFill>
                  <a:srgbClr val="2B4B82"/>
                </a:solidFill>
                <a:latin typeface="Clear Sans Regular Bold"/>
                <a:ea typeface="Clear Sans Regular Bold"/>
                <a:cs typeface="Clear Sans Regular Bold"/>
                <a:sym typeface="Clear Sans Regular Bold"/>
              </a:rPr>
              <a:t>a. Xử lý dữ</a:t>
            </a:r>
            <a:r>
              <a:rPr lang="en-US" sz="2400" b="true">
                <a:solidFill>
                  <a:srgbClr val="2B4B82"/>
                </a:solidFill>
                <a:latin typeface="Clear Sans Regular Bold"/>
                <a:ea typeface="Clear Sans Regular Bold"/>
                <a:cs typeface="Clear Sans Regular Bold"/>
                <a:sym typeface="Clear Sans Regular Bold"/>
              </a:rPr>
              <a:t> liệu phi tuyến tốt:</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Không yêu cầu cụm có hình dạng cầu:</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Không giống như K-Means, Spectral Clustering có thể phát hiện các cụm có hình dạng phức tạp.</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Xử lý cụm có biên dạng phức tạp:</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Ví dụ: Vòng tròn đồng tâm, dữ liệu hình chữ S.</a:t>
            </a:r>
          </a:p>
          <a:p>
            <a:pPr algn="l">
              <a:lnSpc>
                <a:spcPts val="3359"/>
              </a:lnSpc>
            </a:pPr>
            <a:r>
              <a:rPr lang="en-US" b="true" sz="2400">
                <a:solidFill>
                  <a:srgbClr val="2B4B82"/>
                </a:solidFill>
                <a:latin typeface="Clear Sans Regular Bold"/>
                <a:ea typeface="Clear Sans Regular Bold"/>
                <a:cs typeface="Clear Sans Regular Bold"/>
                <a:sym typeface="Clear Sans Regular Bold"/>
              </a:rPr>
              <a:t>b. Dựa trên lý thuyết đồ thị:</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Dễ biểu diễn qua đồ thị:</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Xây dựng ma trận độ tương đồng (adjacency matrix) từ dữ liệu ban đầu.</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Khả năng phân cụm mạnh mẽ:</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Tận dụng các giá trị riêng (eigenvalues) của Laplacian đồ thị để phân tích cấu trúc cụm.</a:t>
            </a:r>
          </a:p>
          <a:p>
            <a:pPr algn="l">
              <a:lnSpc>
                <a:spcPts val="3359"/>
              </a:lnSpc>
            </a:pP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 person working on their computer"/>
          <p:cNvSpPr/>
          <p:nvPr/>
        </p:nvSpPr>
        <p:spPr>
          <a:xfrm flipH="false" flipV="false" rot="0">
            <a:off x="0" y="0"/>
            <a:ext cx="6912767" cy="10287000"/>
          </a:xfrm>
          <a:custGeom>
            <a:avLst/>
            <a:gdLst/>
            <a:ahLst/>
            <a:cxnLst/>
            <a:rect r="r" b="b" t="t" l="l"/>
            <a:pathLst>
              <a:path h="10287000" w="6912767">
                <a:moveTo>
                  <a:pt x="0" y="0"/>
                </a:moveTo>
                <a:lnTo>
                  <a:pt x="6912767" y="0"/>
                </a:lnTo>
                <a:lnTo>
                  <a:pt x="6912767" y="10287000"/>
                </a:lnTo>
                <a:lnTo>
                  <a:pt x="0" y="10287000"/>
                </a:lnTo>
                <a:lnTo>
                  <a:pt x="0" y="0"/>
                </a:lnTo>
                <a:close/>
              </a:path>
            </a:pathLst>
          </a:custGeom>
          <a:blipFill>
            <a:blip r:embed="rId2"/>
            <a:stretch>
              <a:fillRect l="-26224" t="0" r="-96992" b="0"/>
            </a:stretch>
          </a:blipFill>
        </p:spPr>
      </p:sp>
      <p:sp>
        <p:nvSpPr>
          <p:cNvPr name="TextBox 3" id="3"/>
          <p:cNvSpPr txBox="true"/>
          <p:nvPr/>
        </p:nvSpPr>
        <p:spPr>
          <a:xfrm rot="0">
            <a:off x="7151218" y="725805"/>
            <a:ext cx="11136782" cy="8787765"/>
          </a:xfrm>
          <a:prstGeom prst="rect">
            <a:avLst/>
          </a:prstGeom>
        </p:spPr>
        <p:txBody>
          <a:bodyPr anchor="t" rtlCol="false" tIns="0" lIns="0" bIns="0" rIns="0">
            <a:spAutoFit/>
          </a:bodyPr>
          <a:lstStyle/>
          <a:p>
            <a:pPr algn="l">
              <a:lnSpc>
                <a:spcPts val="3359"/>
              </a:lnSpc>
            </a:pPr>
            <a:r>
              <a:rPr lang="en-US" sz="2400" b="true">
                <a:solidFill>
                  <a:srgbClr val="2B4B82"/>
                </a:solidFill>
                <a:latin typeface="Clear Sans Regular Bold"/>
                <a:ea typeface="Clear Sans Regular Bold"/>
                <a:cs typeface="Clear Sans Regular Bold"/>
                <a:sym typeface="Clear Sans Regular Bold"/>
              </a:rPr>
              <a:t>c. Hiệu quả trong bài toán phân vùng:</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Đặc biệt tốt với bài toán phân vùng ảnh và nhận dạng đối tượng:</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Tạo ra các phân vùng ảnh có mối liên kết chặt chẽ.</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Ứng dụng trong phân đoạn ảnh và phân tích cộng đồng:</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Ví dụ: Phân vùng cộng đồng trên mạng xã hội.</a:t>
            </a:r>
          </a:p>
          <a:p>
            <a:pPr algn="l">
              <a:lnSpc>
                <a:spcPts val="3359"/>
              </a:lnSpc>
            </a:pPr>
            <a:r>
              <a:rPr lang="en-US" b="true" sz="2400">
                <a:solidFill>
                  <a:srgbClr val="2B4B82"/>
                </a:solidFill>
                <a:latin typeface="Clear Sans Regular Bold"/>
                <a:ea typeface="Clear Sans Regular Bold"/>
                <a:cs typeface="Clear Sans Regular Bold"/>
                <a:sym typeface="Clear Sans Regular Bold"/>
              </a:rPr>
              <a:t>d. Không bị ảnh hưởng bởi khởi tạo ngẫu nhiên:</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Trực tiếp phân cụm từ không gian phổ (spectral space):</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Không nhạy cảm với tâm cụm ban đầu như K-Means.</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Hội tụ ổn định:</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Giải quyết vấn đề lựa chọn tâm cụm bằng cách sử dụng eigenvectors.</a:t>
            </a:r>
          </a:p>
          <a:p>
            <a:pPr algn="l">
              <a:lnSpc>
                <a:spcPts val="3359"/>
              </a:lnSpc>
            </a:pPr>
            <a:r>
              <a:rPr lang="en-US" b="true" sz="2400">
                <a:solidFill>
                  <a:srgbClr val="2B4B82"/>
                </a:solidFill>
                <a:latin typeface="Clear Sans Regular Bold"/>
                <a:ea typeface="Clear Sans Regular Bold"/>
                <a:cs typeface="Clear Sans Regular Bold"/>
                <a:sym typeface="Clear Sans Regular Bold"/>
              </a:rPr>
              <a:t>e. Khả năng mở rộng với các biến thể:</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Kernel Spectral Clustering:</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Áp dụng hạt nhân (kernel) để xử lý dữ liệu phi tuyến.</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Multi-view Spectral Clustering:</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Kết hợp nhiều nguồn dữ liệu khác nhau trong quá trình phân cụm.</a:t>
            </a:r>
          </a:p>
          <a:p>
            <a:pPr algn="l">
              <a:lnSpc>
                <a:spcPts val="3359"/>
              </a:lnSpc>
            </a:pPr>
            <a:r>
              <a:rPr lang="en-US" b="true" sz="2400">
                <a:solidFill>
                  <a:srgbClr val="2B4B82"/>
                </a:solidFill>
                <a:latin typeface="Clear Sans Regular Bold"/>
                <a:ea typeface="Clear Sans Regular Bold"/>
                <a:cs typeface="Clear Sans Regular Bold"/>
                <a:sym typeface="Clear Sans Regular Bold"/>
              </a:rPr>
              <a:t>f. Hiệu quả trong việc phát hiện các cụm nhỏ:</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Không bị chi phối bởi các cụm lớn:</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Phân chia dựa trên mức độ liên kết, không dựa vào kích thước cụm.</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Thích hợp cho dữ liệu có kích thước cụm khác nhau:</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Ví dụ: Phân tích cộng đồng trong mạng xã hội, nơi có cụm lớn và cụm nhỏ.</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group of speech bubbles"/>
          <p:cNvSpPr/>
          <p:nvPr/>
        </p:nvSpPr>
        <p:spPr>
          <a:xfrm flipH="false" flipV="false" rot="0">
            <a:off x="1851762" y="1468613"/>
            <a:ext cx="3489749" cy="2861594"/>
          </a:xfrm>
          <a:custGeom>
            <a:avLst/>
            <a:gdLst/>
            <a:ahLst/>
            <a:cxnLst/>
            <a:rect r="r" b="b" t="t" l="l"/>
            <a:pathLst>
              <a:path h="2861594" w="3489749">
                <a:moveTo>
                  <a:pt x="0" y="0"/>
                </a:moveTo>
                <a:lnTo>
                  <a:pt x="3489749" y="0"/>
                </a:lnTo>
                <a:lnTo>
                  <a:pt x="3489749"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teacup and saucer"/>
          <p:cNvSpPr/>
          <p:nvPr/>
        </p:nvSpPr>
        <p:spPr>
          <a:xfrm flipH="false" flipV="false" rot="0">
            <a:off x="1490793" y="4703587"/>
            <a:ext cx="4618653" cy="4114800"/>
          </a:xfrm>
          <a:custGeom>
            <a:avLst/>
            <a:gdLst/>
            <a:ahLst/>
            <a:cxnLst/>
            <a:rect r="r" b="b" t="t" l="l"/>
            <a:pathLst>
              <a:path h="4114800" w="4618653">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4" id="4"/>
          <p:cNvGraphicFramePr>
            <a:graphicFrameLocks noGrp="true"/>
          </p:cNvGraphicFramePr>
          <p:nvPr/>
        </p:nvGraphicFramePr>
        <p:xfrm>
          <a:off x="7259119" y="1028700"/>
          <a:ext cx="10172153" cy="1547089"/>
        </p:xfrm>
        <a:graphic>
          <a:graphicData uri="http://schemas.openxmlformats.org/drawingml/2006/table">
            <a:tbl>
              <a:tblPr/>
              <a:tblGrid>
                <a:gridCol w="10172153"/>
              </a:tblGrid>
              <a:tr h="1547089">
                <a:tc>
                  <a:txBody>
                    <a:bodyPr anchor="t" rtlCol="false"/>
                    <a:lstStyle/>
                    <a:p>
                      <a:pPr algn="l">
                        <a:lnSpc>
                          <a:spcPts val="5880"/>
                        </a:lnSpc>
                        <a:defRPr/>
                      </a:pPr>
                      <a:r>
                        <a:rPr lang="en-US" sz="4200" b="true">
                          <a:solidFill>
                            <a:srgbClr val="2B4B82"/>
                          </a:solidFill>
                          <a:latin typeface="Clear Sans Bold"/>
                          <a:ea typeface="Clear Sans Bold"/>
                          <a:cs typeface="Clear Sans Bold"/>
                          <a:sym typeface="Clear Sans Bold"/>
                        </a:rPr>
                        <a:t>2. Nhược điểm của Spectral Clustering:</a:t>
                      </a:r>
                      <a:endParaRPr lang="en-US" sz="1100"/>
                    </a:p>
                  </a:txBody>
                  <a:tcPr marL="190500" marR="190500" marT="190500" marB="190500" anchor="ctr">
                    <a:lnL cmpd="sng" algn="ctr" cap="flat" w="47625">
                      <a:solidFill>
                        <a:srgbClr val="FEFEFE"/>
                      </a:solidFill>
                      <a:prstDash val="solid"/>
                      <a:round/>
                      <a:headEnd type="none" w="med" len="med"/>
                      <a:tailEnd type="none" w="med" len="med"/>
                    </a:lnL>
                    <a:lnR cmpd="sng" algn="ctr" cap="flat" w="47625">
                      <a:solidFill>
                        <a:srgbClr val="FEFEFE"/>
                      </a:solidFill>
                      <a:prstDash val="solid"/>
                      <a:round/>
                      <a:headEnd type="none" w="med" len="med"/>
                      <a:tailEnd type="none" w="med" len="med"/>
                    </a:lnR>
                    <a:lnT cmpd="sng" algn="ctr" cap="flat" w="47625">
                      <a:solidFill>
                        <a:srgbClr val="FEFEFE"/>
                      </a:solidFill>
                      <a:prstDash val="solid"/>
                      <a:round/>
                      <a:headEnd type="none" w="med" len="med"/>
                      <a:tailEnd type="none" w="med" len="med"/>
                    </a:lnT>
                    <a:lnB cmpd="sng" algn="ctr" cap="flat" w="47625">
                      <a:solidFill>
                        <a:srgbClr val="FEFEFE"/>
                      </a:solidFill>
                      <a:prstDash val="solid"/>
                      <a:round/>
                      <a:headEnd type="none" w="med" len="med"/>
                      <a:tailEnd type="none" w="med" len="med"/>
                    </a:lnB>
                  </a:tcPr>
                </a:tc>
              </a:tr>
            </a:tbl>
          </a:graphicData>
        </a:graphic>
      </p:graphicFrame>
      <p:sp>
        <p:nvSpPr>
          <p:cNvPr name="TextBox 5" id="5"/>
          <p:cNvSpPr txBox="true"/>
          <p:nvPr/>
        </p:nvSpPr>
        <p:spPr>
          <a:xfrm rot="0">
            <a:off x="7494615" y="2528164"/>
            <a:ext cx="7312205" cy="6692265"/>
          </a:xfrm>
          <a:prstGeom prst="rect">
            <a:avLst/>
          </a:prstGeom>
        </p:spPr>
        <p:txBody>
          <a:bodyPr anchor="t" rtlCol="false" tIns="0" lIns="0" bIns="0" rIns="0">
            <a:spAutoFit/>
          </a:bodyPr>
          <a:lstStyle/>
          <a:p>
            <a:pPr algn="l">
              <a:lnSpc>
                <a:spcPts val="3359"/>
              </a:lnSpc>
            </a:pPr>
            <a:r>
              <a:rPr lang="en-US" sz="2400" b="true">
                <a:solidFill>
                  <a:srgbClr val="2B4B82"/>
                </a:solidFill>
                <a:latin typeface="Clear Sans Regular Bold"/>
                <a:ea typeface="Clear Sans Regular Bold"/>
                <a:cs typeface="Clear Sans Regular Bold"/>
                <a:sym typeface="Clear Sans Regular Bold"/>
              </a:rPr>
              <a:t>a. Độ</a:t>
            </a:r>
            <a:r>
              <a:rPr lang="en-US" sz="2400" b="true">
                <a:solidFill>
                  <a:srgbClr val="2B4B82"/>
                </a:solidFill>
                <a:latin typeface="Clear Sans Regular Bold"/>
                <a:ea typeface="Clear Sans Regular Bold"/>
                <a:cs typeface="Clear Sans Regular Bold"/>
                <a:sym typeface="Clear Sans Regular Bold"/>
              </a:rPr>
              <a:t> phức tạp tính toán cao:</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Tí</a:t>
            </a:r>
            <a:r>
              <a:rPr lang="en-US" sz="2400">
                <a:solidFill>
                  <a:srgbClr val="2B4B82"/>
                </a:solidFill>
                <a:latin typeface="Clear Sans Regular"/>
                <a:ea typeface="Clear Sans Regular"/>
                <a:cs typeface="Clear Sans Regular"/>
                <a:sym typeface="Clear Sans Regular"/>
              </a:rPr>
              <a:t>nh toán ma trận độ tương đồng:</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Độ phức tạp O(n²) do phải tính mọi cặp điểm.</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Phân tích giá trị riêng (eigen decomposition):</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Độ phức tạp O(n³) với ma trận lớn.</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Khó áp dụng cho dữ liệu lớn:</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Khi nnn quá lớn, việc tính eigenvectors trở nên rất tốn kém.</a:t>
            </a:r>
          </a:p>
          <a:p>
            <a:pPr algn="l">
              <a:lnSpc>
                <a:spcPts val="3359"/>
              </a:lnSpc>
            </a:pPr>
            <a:r>
              <a:rPr lang="en-US" b="true" sz="2400">
                <a:solidFill>
                  <a:srgbClr val="2B4B82"/>
                </a:solidFill>
                <a:latin typeface="Clear Sans Regular Bold"/>
                <a:ea typeface="Clear Sans Regular Bold"/>
                <a:cs typeface="Clear Sans Regular Bold"/>
                <a:sym typeface="Clear Sans Regular Bold"/>
              </a:rPr>
              <a:t>b. Nhạy cảm với tham số:</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Tham số kkk:</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Cần phải xác định trước số cụm, tương tự như K-Means.</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Tham số xây dựng ma trận độ tương đồng:</a:t>
            </a:r>
          </a:p>
          <a:p>
            <a:pPr algn="l" marL="1036320" indent="-345440" lvl="2">
              <a:lnSpc>
                <a:spcPts val="3359"/>
              </a:lnSpc>
              <a:buFont typeface="Arial"/>
              <a:buChar char="⚬"/>
            </a:pPr>
            <a:r>
              <a:rPr lang="en-US" sz="2400">
                <a:solidFill>
                  <a:srgbClr val="2B4B82"/>
                </a:solidFill>
                <a:latin typeface="Clear Sans Regular"/>
                <a:ea typeface="Clear Sans Regular"/>
                <a:cs typeface="Clear Sans Regular"/>
                <a:sym typeface="Clear Sans Regular"/>
              </a:rPr>
              <a:t>Chọn bán kính (r) trong Gaussian Kernel hoặc k-lân cận (k-NN) ảnh hưởng lớn đến chất lượng cụm.</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2709563"/>
          <a:ext cx="16230600" cy="6755103"/>
        </p:xfrm>
        <a:graphic>
          <a:graphicData uri="http://schemas.openxmlformats.org/drawingml/2006/table">
            <a:tbl>
              <a:tblPr/>
              <a:tblGrid>
                <a:gridCol w="8115300"/>
                <a:gridCol w="8115300"/>
              </a:tblGrid>
              <a:tr h="2430387">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c. Khó xử lý dữ liệu phân</a:t>
                      </a:r>
                      <a:r>
                        <a:rPr lang="en-US" sz="5500" b="true">
                          <a:solidFill>
                            <a:srgbClr val="2B4B82"/>
                          </a:solidFill>
                          <a:latin typeface="Clear Sans Bold"/>
                          <a:ea typeface="Clear Sans Bold"/>
                          <a:cs typeface="Clear Sans Bold"/>
                          <a:sym typeface="Clear Sans Bold"/>
                        </a:rPr>
                        <a:t> tán:</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d. Không mạnh với dữ liệu nhiễu:</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17">
                <a:tc>
                  <a:txBody>
                    <a:bodyPr anchor="t" rtlCol="false"/>
                    <a:lstStyle/>
                    <a:p>
                      <a:pPr algn="l">
                        <a:lnSpc>
                          <a:spcPts val="3359"/>
                        </a:lnSpc>
                        <a:defRPr/>
                      </a:pPr>
                      <a:r>
                        <a:rPr lang="en-US" sz="2400">
                          <a:solidFill>
                            <a:srgbClr val="2B4B82"/>
                          </a:solidFill>
                          <a:latin typeface="Clear Sans Regular"/>
                          <a:ea typeface="Clear Sans Regular"/>
                          <a:cs typeface="Clear Sans Regular"/>
                          <a:sym typeface="Clear Sans Regular"/>
                        </a:rPr>
                        <a:t>Phân tán trong không gian cao:</a:t>
                      </a:r>
                      <a:endParaRPr lang="en-US" sz="1100"/>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Khi số chiều của dữ liệu lớn, ma trận độ tương đồng có thể không chính xác.</a:t>
                      </a:r>
                    </a:p>
                    <a:p>
                      <a:pPr algn="l">
                        <a:lnSpc>
                          <a:spcPts val="3359"/>
                        </a:lnSpc>
                      </a:pPr>
                      <a:r>
                        <a:rPr lang="en-US" sz="2400">
                          <a:solidFill>
                            <a:srgbClr val="2B4B82"/>
                          </a:solidFill>
                          <a:latin typeface="Clear Sans Regular"/>
                          <a:ea typeface="Clear Sans Regular"/>
                          <a:cs typeface="Clear Sans Regular"/>
                          <a:sym typeface="Clear Sans Regular"/>
                        </a:rPr>
                        <a:t>Không mở rộng tốt với dữ liệu không đồng nhất:</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Dữ liệu có các nhóm dày và thưa xen lẫn làm giảm hiệu quả phân cụm.</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3359"/>
                        </a:lnSpc>
                        <a:defRPr/>
                      </a:pPr>
                      <a:r>
                        <a:rPr lang="en-US" sz="2400">
                          <a:solidFill>
                            <a:srgbClr val="2B4B82"/>
                          </a:solidFill>
                          <a:latin typeface="Clear Sans Regular"/>
                          <a:ea typeface="Clear Sans Regular"/>
                          <a:cs typeface="Clear Sans Regular"/>
                          <a:sym typeface="Clear Sans Regular"/>
                        </a:rPr>
                        <a:t>Nhạy cảm với outliers:</a:t>
                      </a:r>
                      <a:endParaRPr lang="en-US" sz="1100"/>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Nếu dữ liệu có nhiều điểm nhiễu, độ tương</a:t>
                      </a:r>
                      <a:r>
                        <a:rPr lang="en-US" sz="2400">
                          <a:solidFill>
                            <a:srgbClr val="2B4B82"/>
                          </a:solidFill>
                          <a:latin typeface="Clear Sans Regular"/>
                          <a:ea typeface="Clear Sans Regular"/>
                          <a:cs typeface="Clear Sans Regular"/>
                          <a:sym typeface="Clear Sans Regular"/>
                        </a:rPr>
                        <a:t> đồng bị ảnh hưởng nghiêm trọng.</a:t>
                      </a:r>
                    </a:p>
                    <a:p>
                      <a:pPr algn="l">
                        <a:lnSpc>
                          <a:spcPts val="3359"/>
                        </a:lnSpc>
                      </a:pPr>
                      <a:r>
                        <a:rPr lang="en-US" sz="2400">
                          <a:solidFill>
                            <a:srgbClr val="2B4B82"/>
                          </a:solidFill>
                          <a:latin typeface="Clear Sans Regular"/>
                          <a:ea typeface="Clear Sans Regular"/>
                          <a:cs typeface="Clear Sans Regular"/>
                          <a:sym typeface="Clear Sans Regular"/>
                        </a:rPr>
                        <a:t>Không tự động loại bỏ nhiễu như DBSCAN:</a:t>
                      </a:r>
                    </a:p>
                    <a:p>
                      <a:pPr algn="l" marL="518160" indent="-259080" lvl="1">
                        <a:lnSpc>
                          <a:spcPts val="3359"/>
                        </a:lnSpc>
                        <a:buFont typeface="Arial"/>
                        <a:buChar char="•"/>
                      </a:pPr>
                      <a:r>
                        <a:rPr lang="en-US" sz="2400">
                          <a:solidFill>
                            <a:srgbClr val="2B4B82"/>
                          </a:solidFill>
                          <a:latin typeface="Clear Sans Regular"/>
                          <a:ea typeface="Clear Sans Regular"/>
                          <a:cs typeface="Clear Sans Regular"/>
                          <a:sym typeface="Clear Sans Regular"/>
                        </a:rPr>
                        <a:t>Cần phải lọc nhiễu trước khi phân cụm.</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1028700" y="2659062"/>
            <a:ext cx="9976404" cy="4968876"/>
            <a:chOff x="0" y="0"/>
            <a:chExt cx="13301871" cy="6625167"/>
          </a:xfrm>
        </p:grpSpPr>
        <p:sp>
          <p:nvSpPr>
            <p:cNvPr name="TextBox 3" id="3"/>
            <p:cNvSpPr txBox="true"/>
            <p:nvPr/>
          </p:nvSpPr>
          <p:spPr>
            <a:xfrm rot="0">
              <a:off x="0" y="0"/>
              <a:ext cx="13301871" cy="4953000"/>
            </a:xfrm>
            <a:prstGeom prst="rect">
              <a:avLst/>
            </a:prstGeom>
          </p:spPr>
          <p:txBody>
            <a:bodyPr anchor="t" rtlCol="false" tIns="0" lIns="0" bIns="0" rIns="0">
              <a:spAutoFit/>
            </a:bodyPr>
            <a:lstStyle/>
            <a:p>
              <a:pPr algn="l">
                <a:lnSpc>
                  <a:spcPts val="5880"/>
                </a:lnSpc>
              </a:pPr>
              <a:r>
                <a:rPr lang="en-US" sz="4900">
                  <a:solidFill>
                    <a:srgbClr val="F7B4A7"/>
                  </a:solidFill>
                  <a:latin typeface="Clear Sans Bold"/>
                  <a:ea typeface="Clear Sans Bold"/>
                  <a:cs typeface="Clear Sans Bold"/>
                  <a:sym typeface="Clear Sans Bold"/>
                </a:rPr>
                <a:t>K</a:t>
              </a:r>
              <a:r>
                <a:rPr lang="en-US" sz="4900">
                  <a:solidFill>
                    <a:srgbClr val="F7B4A7"/>
                  </a:solidFill>
                  <a:latin typeface="Clear Sans Bold"/>
                  <a:ea typeface="Clear Sans Bold"/>
                  <a:cs typeface="Clear Sans Bold"/>
                  <a:sym typeface="Clear Sans Bold"/>
                </a:rPr>
                <a:t>ernel Spectral Clustering</a:t>
              </a:r>
              <a:r>
                <a:rPr lang="en-US" sz="4900">
                  <a:solidFill>
                    <a:srgbClr val="94DDDE"/>
                  </a:solidFill>
                  <a:latin typeface="Clear Sans Bold"/>
                  <a:ea typeface="Clear Sans Bold"/>
                  <a:cs typeface="Clear Sans Bold"/>
                  <a:sym typeface="Clear Sans Bold"/>
                </a:rPr>
                <a:t> là một biến thể của Spectral Clustering sử dụng hàm kernel để biến đổi dữ liệu phi tuyến thành không gian tuyến tính.</a:t>
              </a:r>
            </a:p>
          </p:txBody>
        </p:sp>
        <p:sp>
          <p:nvSpPr>
            <p:cNvPr name="TextBox 4" id="4"/>
            <p:cNvSpPr txBox="true"/>
            <p:nvPr/>
          </p:nvSpPr>
          <p:spPr>
            <a:xfrm rot="0">
              <a:off x="0" y="5851525"/>
              <a:ext cx="13301871" cy="773642"/>
            </a:xfrm>
            <a:prstGeom prst="rect">
              <a:avLst/>
            </a:prstGeom>
          </p:spPr>
          <p:txBody>
            <a:bodyPr anchor="t" rtlCol="false" tIns="0" lIns="0" bIns="0" rIns="0">
              <a:spAutoFit/>
            </a:bodyPr>
            <a:lstStyle/>
            <a:p>
              <a:pPr algn="l">
                <a:lnSpc>
                  <a:spcPts val="4899"/>
                </a:lnSpc>
              </a:pPr>
              <a:r>
                <a:rPr lang="en-US" sz="3499" spc="349">
                  <a:solidFill>
                    <a:srgbClr val="F7B4A7"/>
                  </a:solidFill>
                  <a:latin typeface="Clear Sans Bold"/>
                  <a:ea typeface="Clear Sans Bold"/>
                  <a:cs typeface="Clear Sans Bold"/>
                  <a:sym typeface="Clear Sans Bold"/>
                </a:rPr>
                <a:t>KERNEL SPECTR</a:t>
              </a:r>
              <a:r>
                <a:rPr lang="en-US" sz="3499" spc="349">
                  <a:solidFill>
                    <a:srgbClr val="F7B4A7"/>
                  </a:solidFill>
                  <a:latin typeface="Clear Sans Bold"/>
                  <a:ea typeface="Clear Sans Bold"/>
                  <a:cs typeface="Clear Sans Bold"/>
                  <a:sym typeface="Clear Sans Bold"/>
                </a:rPr>
                <a:t>AL CLUSTERING</a:t>
              </a:r>
            </a:p>
          </p:txBody>
        </p:sp>
      </p:grpSp>
      <p:sp>
        <p:nvSpPr>
          <p:cNvPr name="Freeform 5" id="5"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028700" y="3848100"/>
            <a:ext cx="9976404" cy="2590800"/>
          </a:xfrm>
          <a:prstGeom prst="rect">
            <a:avLst/>
          </a:prstGeom>
        </p:spPr>
        <p:txBody>
          <a:bodyPr anchor="t" rtlCol="false" tIns="0" lIns="0" bIns="0" rIns="0">
            <a:spAutoFit/>
          </a:bodyPr>
          <a:lstStyle/>
          <a:p>
            <a:pPr algn="l">
              <a:lnSpc>
                <a:spcPts val="5160"/>
              </a:lnSpc>
            </a:pPr>
            <a:r>
              <a:rPr lang="en-US" sz="4300">
                <a:solidFill>
                  <a:srgbClr val="94DDDE"/>
                </a:solidFill>
                <a:latin typeface="Clear Sans Bold"/>
                <a:ea typeface="Clear Sans Bold"/>
                <a:cs typeface="Clear Sans Bold"/>
                <a:sym typeface="Clear Sans Bold"/>
              </a:rPr>
              <a:t>Điều</a:t>
            </a:r>
            <a:r>
              <a:rPr lang="en-US" sz="4300">
                <a:solidFill>
                  <a:srgbClr val="94DDDE"/>
                </a:solidFill>
                <a:latin typeface="Clear Sans Bold"/>
                <a:ea typeface="Clear Sans Bold"/>
                <a:cs typeface="Clear Sans Bold"/>
                <a:sym typeface="Clear Sans Bold"/>
              </a:rPr>
              <a:t> này giúp thuật toán phát hiện cụm trong các tập dữ liệu có biên dạng phức tạp, không thể phân tách bằng các phân cụm tuyến tính như K-Means.</a:t>
            </a:r>
          </a:p>
        </p:txBody>
      </p:sp>
      <p:sp>
        <p:nvSpPr>
          <p:cNvPr name="Freeform 3" id="3" descr="an isometric lined light bulb"/>
          <p:cNvSpPr/>
          <p:nvPr/>
        </p:nvSpPr>
        <p:spPr>
          <a:xfrm flipH="false" flipV="false" rot="0">
            <a:off x="12812653" y="2322150"/>
            <a:ext cx="3662625" cy="5642699"/>
          </a:xfrm>
          <a:custGeom>
            <a:avLst/>
            <a:gdLst/>
            <a:ahLst/>
            <a:cxnLst/>
            <a:rect r="r" b="b" t="t" l="l"/>
            <a:pathLst>
              <a:path h="5642699" w="3662625">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6.xml><?xml version="1.0" encoding="utf-8"?>
<p:sld xmlns:p="http://schemas.openxmlformats.org/presentationml/2006/main" xmlns:a="http://schemas.openxmlformats.org/drawingml/2006/main">
  <p:cSld>
    <p:bg>
      <p:bgPr>
        <a:solidFill>
          <a:srgbClr val="94DDDE"/>
        </a:soli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a:off x="2804010" y="3798744"/>
            <a:ext cx="2530900" cy="28575"/>
          </a:xfrm>
          <a:prstGeom prst="line">
            <a:avLst/>
          </a:prstGeom>
          <a:ln cap="flat" w="28575">
            <a:solidFill>
              <a:srgbClr val="31356E"/>
            </a:solidFill>
            <a:prstDash val="solid"/>
            <a:headEnd type="none" len="sm" w="sm"/>
            <a:tailEnd type="none" len="sm" w="sm"/>
          </a:ln>
        </p:spPr>
      </p:sp>
      <p:sp>
        <p:nvSpPr>
          <p:cNvPr name="AutoShape 3" id="3">
            <a:extLst>
              <a:ext uri="{C183D7F6-B498-43B3-948B-1728B52AA6E4}">
                <adec:decorative xmlns:adec="http://schemas.microsoft.com/office/drawing/2017/decorative" val="1"/>
              </a:ext>
            </a:extLst>
          </p:cNvPr>
          <p:cNvSpPr/>
          <p:nvPr/>
        </p:nvSpPr>
        <p:spPr>
          <a:xfrm>
            <a:off x="6235623" y="3798744"/>
            <a:ext cx="2362771" cy="28575"/>
          </a:xfrm>
          <a:prstGeom prst="line">
            <a:avLst/>
          </a:prstGeom>
          <a:ln cap="flat" w="28575">
            <a:solidFill>
              <a:srgbClr val="31356E"/>
            </a:solidFill>
            <a:prstDash val="solid"/>
            <a:headEnd type="none" len="sm" w="sm"/>
            <a:tailEnd type="none" len="sm" w="sm"/>
          </a:ln>
        </p:spPr>
      </p:sp>
      <p:sp>
        <p:nvSpPr>
          <p:cNvPr name="AutoShape 4" id="4">
            <a:extLst>
              <a:ext uri="{C183D7F6-B498-43B3-948B-1728B52AA6E4}">
                <adec:decorative xmlns:adec="http://schemas.microsoft.com/office/drawing/2017/decorative" val="1"/>
              </a:ext>
            </a:extLst>
          </p:cNvPr>
          <p:cNvSpPr/>
          <p:nvPr/>
        </p:nvSpPr>
        <p:spPr>
          <a:xfrm>
            <a:off x="9499106" y="3798744"/>
            <a:ext cx="2657273" cy="28575"/>
          </a:xfrm>
          <a:prstGeom prst="line">
            <a:avLst/>
          </a:prstGeom>
          <a:ln cap="flat" w="28575">
            <a:solidFill>
              <a:srgbClr val="31356E"/>
            </a:solidFill>
            <a:prstDash val="solid"/>
            <a:headEnd type="none" len="sm" w="sm"/>
            <a:tailEnd type="none" len="sm" w="sm"/>
          </a:ln>
        </p:spPr>
      </p:sp>
      <p:sp>
        <p:nvSpPr>
          <p:cNvPr name="AutoShape 5" id="5">
            <a:extLst>
              <a:ext uri="{C183D7F6-B498-43B3-948B-1728B52AA6E4}">
                <adec:decorative xmlns:adec="http://schemas.microsoft.com/office/drawing/2017/decorative" val="1"/>
              </a:ext>
            </a:extLst>
          </p:cNvPr>
          <p:cNvSpPr/>
          <p:nvPr/>
        </p:nvSpPr>
        <p:spPr>
          <a:xfrm>
            <a:off x="13057092" y="3798744"/>
            <a:ext cx="2426898" cy="28575"/>
          </a:xfrm>
          <a:prstGeom prst="line">
            <a:avLst/>
          </a:prstGeom>
          <a:ln cap="flat" w="28575">
            <a:solidFill>
              <a:srgbClr val="31356E"/>
            </a:solidFill>
            <a:prstDash val="solid"/>
            <a:headEnd type="none" len="sm" w="sm"/>
            <a:tailEnd type="none" len="sm" w="sm"/>
          </a:ln>
        </p:spPr>
      </p:sp>
      <p:grpSp>
        <p:nvGrpSpPr>
          <p:cNvPr name="Group 6" id="6"/>
          <p:cNvGrpSpPr/>
          <p:nvPr/>
        </p:nvGrpSpPr>
        <p:grpSpPr>
          <a:xfrm rot="0">
            <a:off x="1903298" y="3371020"/>
            <a:ext cx="900712" cy="884024"/>
            <a:chOff x="0" y="0"/>
            <a:chExt cx="825825" cy="810524"/>
          </a:xfrm>
        </p:grpSpPr>
        <p:sp>
          <p:nvSpPr>
            <p:cNvPr name="Freeform 7" id="7">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8" id="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u="none">
                  <a:solidFill>
                    <a:srgbClr val="2B4B82"/>
                  </a:solidFill>
                  <a:latin typeface="Clear Sans Bold"/>
                  <a:ea typeface="Clear Sans Bold"/>
                  <a:cs typeface="Clear Sans Bold"/>
                  <a:sym typeface="Clear Sans Bold"/>
                </a:rPr>
                <a:t>1</a:t>
              </a:r>
            </a:p>
          </p:txBody>
        </p:sp>
      </p:grpSp>
      <p:grpSp>
        <p:nvGrpSpPr>
          <p:cNvPr name="Group 9" id="9"/>
          <p:cNvGrpSpPr/>
          <p:nvPr/>
        </p:nvGrpSpPr>
        <p:grpSpPr>
          <a:xfrm rot="0">
            <a:off x="5298471" y="3371020"/>
            <a:ext cx="900712" cy="884024"/>
            <a:chOff x="0" y="0"/>
            <a:chExt cx="825825" cy="810524"/>
          </a:xfrm>
        </p:grpSpPr>
        <p:sp>
          <p:nvSpPr>
            <p:cNvPr name="Freeform 10" id="10">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1" id="1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b="true" sz="4400" spc="752">
                  <a:solidFill>
                    <a:srgbClr val="2B4B82"/>
                  </a:solidFill>
                  <a:latin typeface="Clear Sans Bold"/>
                  <a:ea typeface="Clear Sans Bold"/>
                  <a:cs typeface="Clear Sans Bold"/>
                  <a:sym typeface="Clear Sans Bold"/>
                </a:rPr>
                <a:t>2</a:t>
              </a:r>
            </a:p>
          </p:txBody>
        </p:sp>
      </p:grpSp>
      <p:sp>
        <p:nvSpPr>
          <p:cNvPr name="TextBox 12" id="12"/>
          <p:cNvSpPr txBox="true"/>
          <p:nvPr/>
        </p:nvSpPr>
        <p:spPr>
          <a:xfrm rot="0">
            <a:off x="1076325" y="1095375"/>
            <a:ext cx="16135350" cy="695326"/>
          </a:xfrm>
          <a:prstGeom prst="rect">
            <a:avLst/>
          </a:prstGeom>
        </p:spPr>
        <p:txBody>
          <a:bodyPr anchor="t" rtlCol="false" tIns="0" lIns="0" bIns="0" rIns="0">
            <a:spAutoFit/>
          </a:bodyPr>
          <a:lstStyle/>
          <a:p>
            <a:pPr algn="ctr">
              <a:lnSpc>
                <a:spcPts val="5250"/>
              </a:lnSpc>
            </a:pPr>
            <a:r>
              <a:rPr lang="en-US" b="true" sz="5000">
                <a:solidFill>
                  <a:srgbClr val="2B4B82"/>
                </a:solidFill>
                <a:latin typeface="Clear Sans Bold"/>
                <a:ea typeface="Clear Sans Bold"/>
                <a:cs typeface="Clear Sans Bold"/>
                <a:sym typeface="Clear Sans Bold"/>
              </a:rPr>
              <a:t>Nguyên</a:t>
            </a:r>
            <a:r>
              <a:rPr lang="en-US" b="true" sz="5000">
                <a:solidFill>
                  <a:srgbClr val="2B4B82"/>
                </a:solidFill>
                <a:latin typeface="Clear Sans Bold"/>
                <a:ea typeface="Clear Sans Bold"/>
                <a:cs typeface="Clear Sans Bold"/>
                <a:sym typeface="Clear Sans Bold"/>
              </a:rPr>
              <a:t> lý hoạt động của Kernel Spectral Clustering</a:t>
            </a:r>
          </a:p>
        </p:txBody>
      </p:sp>
      <p:grpSp>
        <p:nvGrpSpPr>
          <p:cNvPr name="Group 13" id="13"/>
          <p:cNvGrpSpPr/>
          <p:nvPr/>
        </p:nvGrpSpPr>
        <p:grpSpPr>
          <a:xfrm rot="0">
            <a:off x="4547992" y="4410627"/>
            <a:ext cx="2401669" cy="1936380"/>
            <a:chOff x="0" y="0"/>
            <a:chExt cx="3202226" cy="2581840"/>
          </a:xfrm>
        </p:grpSpPr>
        <p:sp>
          <p:nvSpPr>
            <p:cNvPr name="TextBox 14" id="14"/>
            <p:cNvSpPr txBox="true"/>
            <p:nvPr/>
          </p:nvSpPr>
          <p:spPr>
            <a:xfrm rot="0">
              <a:off x="0" y="-57150"/>
              <a:ext cx="3202226"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15" id="15"/>
            <p:cNvSpPr txBox="true"/>
            <p:nvPr/>
          </p:nvSpPr>
          <p:spPr>
            <a:xfrm rot="0">
              <a:off x="0" y="925271"/>
              <a:ext cx="3202226" cy="1656569"/>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Xây dựng</a:t>
              </a:r>
              <a:r>
                <a:rPr lang="en-US" b="true" sz="2400">
                  <a:solidFill>
                    <a:srgbClr val="2B4B82"/>
                  </a:solidFill>
                  <a:latin typeface="Clear Sans Regular Bold"/>
                  <a:ea typeface="Clear Sans Regular Bold"/>
                  <a:cs typeface="Clear Sans Regular Bold"/>
                  <a:sym typeface="Clear Sans Regular Bold"/>
                </a:rPr>
                <a:t> ma trận Kernel (Gram Matrix)</a:t>
              </a:r>
            </a:p>
          </p:txBody>
        </p:sp>
      </p:grpSp>
      <p:grpSp>
        <p:nvGrpSpPr>
          <p:cNvPr name="Group 16" id="16"/>
          <p:cNvGrpSpPr/>
          <p:nvPr/>
        </p:nvGrpSpPr>
        <p:grpSpPr>
          <a:xfrm rot="0">
            <a:off x="1123950" y="4410627"/>
            <a:ext cx="2459408" cy="1932188"/>
            <a:chOff x="0" y="0"/>
            <a:chExt cx="3279211" cy="2576250"/>
          </a:xfrm>
        </p:grpSpPr>
        <p:sp>
          <p:nvSpPr>
            <p:cNvPr name="TextBox 17" id="17"/>
            <p:cNvSpPr txBox="true"/>
            <p:nvPr/>
          </p:nvSpPr>
          <p:spPr>
            <a:xfrm rot="0">
              <a:off x="0" y="-57150"/>
              <a:ext cx="3279211" cy="622723"/>
            </a:xfrm>
            <a:prstGeom prst="rect">
              <a:avLst/>
            </a:prstGeom>
          </p:spPr>
          <p:txBody>
            <a:bodyPr anchor="t" rtlCol="false" tIns="0" lIns="0" bIns="0" rIns="0">
              <a:spAutoFit/>
            </a:bodyPr>
            <a:lstStyle/>
            <a:p>
              <a:pPr algn="ctr">
                <a:lnSpc>
                  <a:spcPts val="3919"/>
                </a:lnSpc>
              </a:pPr>
              <a:r>
                <a:rPr lang="en-US" b="true" sz="2799" spc="279">
                  <a:solidFill>
                    <a:srgbClr val="2B4B82"/>
                  </a:solidFill>
                  <a:latin typeface="Clear Sans Bold"/>
                  <a:ea typeface="Clear Sans Bold"/>
                  <a:cs typeface="Clear Sans Bold"/>
                  <a:sym typeface="Clear Sans Bold"/>
                </a:rPr>
                <a:t>STEP </a:t>
              </a:r>
            </a:p>
          </p:txBody>
        </p:sp>
        <p:sp>
          <p:nvSpPr>
            <p:cNvPr name="TextBox 18" id="18"/>
            <p:cNvSpPr txBox="true"/>
            <p:nvPr/>
          </p:nvSpPr>
          <p:spPr>
            <a:xfrm rot="0">
              <a:off x="0" y="919681"/>
              <a:ext cx="3279211" cy="1656569"/>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Chuyể</a:t>
              </a:r>
              <a:r>
                <a:rPr lang="en-US" b="true" sz="2400">
                  <a:solidFill>
                    <a:srgbClr val="2B4B82"/>
                  </a:solidFill>
                  <a:latin typeface="Clear Sans Regular Bold"/>
                  <a:ea typeface="Clear Sans Regular Bold"/>
                  <a:cs typeface="Clear Sans Regular Bold"/>
                  <a:sym typeface="Clear Sans Regular Bold"/>
                </a:rPr>
                <a:t>n đổi không gian với hàm kernel</a:t>
              </a:r>
            </a:p>
          </p:txBody>
        </p:sp>
      </p:grpSp>
      <p:grpSp>
        <p:nvGrpSpPr>
          <p:cNvPr name="Group 19" id="19"/>
          <p:cNvGrpSpPr/>
          <p:nvPr/>
        </p:nvGrpSpPr>
        <p:grpSpPr>
          <a:xfrm rot="0">
            <a:off x="7914296" y="4416496"/>
            <a:ext cx="2459408" cy="1513824"/>
            <a:chOff x="0" y="0"/>
            <a:chExt cx="3279211" cy="2018432"/>
          </a:xfrm>
        </p:grpSpPr>
        <p:sp>
          <p:nvSpPr>
            <p:cNvPr name="TextBox 20" id="20"/>
            <p:cNvSpPr txBox="true"/>
            <p:nvPr/>
          </p:nvSpPr>
          <p:spPr>
            <a:xfrm rot="0">
              <a:off x="0" y="-57150"/>
              <a:ext cx="3279211"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1" id="21"/>
            <p:cNvSpPr txBox="true"/>
            <p:nvPr/>
          </p:nvSpPr>
          <p:spPr>
            <a:xfrm rot="0">
              <a:off x="0" y="925271"/>
              <a:ext cx="3279211"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Tạo</a:t>
              </a:r>
              <a:r>
                <a:rPr lang="en-US" b="true" sz="2400">
                  <a:solidFill>
                    <a:srgbClr val="2B4B82"/>
                  </a:solidFill>
                  <a:latin typeface="Clear Sans Regular Bold"/>
                  <a:ea typeface="Clear Sans Regular Bold"/>
                  <a:cs typeface="Clear Sans Regular Bold"/>
                  <a:sym typeface="Clear Sans Regular Bold"/>
                </a:rPr>
                <a:t> ma trận Laplacian</a:t>
              </a:r>
            </a:p>
          </p:txBody>
        </p:sp>
      </p:grpSp>
      <p:grpSp>
        <p:nvGrpSpPr>
          <p:cNvPr name="Group 22" id="22"/>
          <p:cNvGrpSpPr/>
          <p:nvPr/>
        </p:nvGrpSpPr>
        <p:grpSpPr>
          <a:xfrm rot="0">
            <a:off x="11198856" y="4416496"/>
            <a:ext cx="2680634" cy="3657844"/>
            <a:chOff x="0" y="0"/>
            <a:chExt cx="3574179" cy="4877125"/>
          </a:xfrm>
        </p:grpSpPr>
        <p:sp>
          <p:nvSpPr>
            <p:cNvPr name="TextBox 23" id="23"/>
            <p:cNvSpPr txBox="true"/>
            <p:nvPr/>
          </p:nvSpPr>
          <p:spPr>
            <a:xfrm rot="0">
              <a:off x="0" y="-57150"/>
              <a:ext cx="3574179"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4" id="24"/>
            <p:cNvSpPr txBox="true"/>
            <p:nvPr/>
          </p:nvSpPr>
          <p:spPr>
            <a:xfrm rot="0">
              <a:off x="0" y="2928692"/>
              <a:ext cx="3574179" cy="1948433"/>
            </a:xfrm>
            <a:prstGeom prst="rect">
              <a:avLst/>
            </a:prstGeom>
          </p:spPr>
          <p:txBody>
            <a:bodyPr anchor="t" rtlCol="false" tIns="0" lIns="0" bIns="0" rIns="0">
              <a:spAutoFit/>
            </a:bodyPr>
            <a:lstStyle/>
            <a:p>
              <a:pPr algn="ctr">
                <a:lnSpc>
                  <a:spcPts val="2940"/>
                </a:lnSpc>
              </a:pPr>
              <a:r>
                <a:rPr lang="en-US" sz="2100">
                  <a:solidFill>
                    <a:srgbClr val="2B4B82"/>
                  </a:solidFill>
                  <a:latin typeface="Clear Sans Regular"/>
                  <a:ea typeface="Clear Sans Regular"/>
                  <a:cs typeface="Clear Sans Regular"/>
                  <a:sym typeface="Clear Sans Regular"/>
                </a:rPr>
                <a:t>Tín</a:t>
              </a:r>
              <a:r>
                <a:rPr lang="en-US" sz="2100">
                  <a:solidFill>
                    <a:srgbClr val="2B4B82"/>
                  </a:solidFill>
                  <a:latin typeface="Clear Sans Regular"/>
                  <a:ea typeface="Clear Sans Regular"/>
                  <a:cs typeface="Clear Sans Regular"/>
                  <a:sym typeface="Clear Sans Regular"/>
                </a:rPr>
                <a:t>h các vector riêng tương ứng</a:t>
              </a:r>
            </a:p>
            <a:p>
              <a:pPr algn="ctr">
                <a:lnSpc>
                  <a:spcPts val="2940"/>
                </a:lnSpc>
              </a:pPr>
              <a:r>
                <a:rPr lang="en-US" sz="2100">
                  <a:solidFill>
                    <a:srgbClr val="2B4B82"/>
                  </a:solidFill>
                  <a:latin typeface="Clear Sans Regular"/>
                  <a:ea typeface="Clear Sans Regular"/>
                  <a:cs typeface="Clear Sans Regular"/>
                  <a:sym typeface="Clear Sans Regular"/>
                </a:rPr>
                <a:t>Xây dựng ma trận đặc trưng</a:t>
              </a:r>
            </a:p>
          </p:txBody>
        </p:sp>
        <p:sp>
          <p:nvSpPr>
            <p:cNvPr name="TextBox 25" id="25"/>
            <p:cNvSpPr txBox="true"/>
            <p:nvPr/>
          </p:nvSpPr>
          <p:spPr>
            <a:xfrm rot="0">
              <a:off x="0" y="925271"/>
              <a:ext cx="3574179" cy="1656569"/>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Phân</a:t>
              </a:r>
              <a:r>
                <a:rPr lang="en-US" b="true" sz="2400">
                  <a:solidFill>
                    <a:srgbClr val="2B4B82"/>
                  </a:solidFill>
                  <a:latin typeface="Clear Sans Regular Bold"/>
                  <a:ea typeface="Clear Sans Regular Bold"/>
                  <a:cs typeface="Clear Sans Regular Bold"/>
                  <a:sym typeface="Clear Sans Regular Bold"/>
                </a:rPr>
                <a:t> rã giá trị riêng (Eigen Decomposition)</a:t>
              </a:r>
            </a:p>
          </p:txBody>
        </p:sp>
      </p:grpSp>
      <p:grpSp>
        <p:nvGrpSpPr>
          <p:cNvPr name="Group 26" id="26"/>
          <p:cNvGrpSpPr/>
          <p:nvPr/>
        </p:nvGrpSpPr>
        <p:grpSpPr>
          <a:xfrm rot="0">
            <a:off x="14521558" y="4410627"/>
            <a:ext cx="2825576" cy="4714234"/>
            <a:chOff x="0" y="0"/>
            <a:chExt cx="3767435" cy="6285645"/>
          </a:xfrm>
        </p:grpSpPr>
        <p:sp>
          <p:nvSpPr>
            <p:cNvPr name="TextBox 27" id="27"/>
            <p:cNvSpPr txBox="true"/>
            <p:nvPr/>
          </p:nvSpPr>
          <p:spPr>
            <a:xfrm rot="0">
              <a:off x="0" y="-57150"/>
              <a:ext cx="3767435" cy="616279"/>
            </a:xfrm>
            <a:prstGeom prst="rect">
              <a:avLst/>
            </a:prstGeom>
          </p:spPr>
          <p:txBody>
            <a:bodyPr anchor="t" rtlCol="false" tIns="0" lIns="0" bIns="0" rIns="0">
              <a:spAutoFit/>
            </a:bodyPr>
            <a:lstStyle/>
            <a:p>
              <a:pPr algn="ctr" marL="0" indent="0" lvl="0">
                <a:lnSpc>
                  <a:spcPts val="3919"/>
                </a:lnSpc>
              </a:pPr>
              <a:r>
                <a:rPr lang="en-US" b="true" sz="2799" spc="279" u="none">
                  <a:solidFill>
                    <a:srgbClr val="2B4B82"/>
                  </a:solidFill>
                  <a:latin typeface="Clear Sans Bold"/>
                  <a:ea typeface="Clear Sans Bold"/>
                  <a:cs typeface="Clear Sans Bold"/>
                  <a:sym typeface="Clear Sans Bold"/>
                </a:rPr>
                <a:t>STEP </a:t>
              </a:r>
            </a:p>
          </p:txBody>
        </p:sp>
        <p:sp>
          <p:nvSpPr>
            <p:cNvPr name="TextBox 28" id="28"/>
            <p:cNvSpPr txBox="true"/>
            <p:nvPr/>
          </p:nvSpPr>
          <p:spPr>
            <a:xfrm rot="0">
              <a:off x="0" y="2365283"/>
              <a:ext cx="3767435" cy="3920361"/>
            </a:xfrm>
            <a:prstGeom prst="rect">
              <a:avLst/>
            </a:prstGeom>
          </p:spPr>
          <p:txBody>
            <a:bodyPr anchor="t" rtlCol="false" tIns="0" lIns="0" bIns="0" rIns="0">
              <a:spAutoFit/>
            </a:bodyPr>
            <a:lstStyle/>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Sử dụng K-M</a:t>
              </a:r>
              <a:r>
                <a:rPr lang="en-US" sz="2100">
                  <a:solidFill>
                    <a:srgbClr val="2B4B82"/>
                  </a:solidFill>
                  <a:latin typeface="Clear Sans Regular"/>
                  <a:ea typeface="Clear Sans Regular"/>
                  <a:cs typeface="Clear Sans Regular"/>
                  <a:sym typeface="Clear Sans Regular"/>
                </a:rPr>
                <a:t>eans để phân cụm các hàng của ma trận đặc trưng X.</a:t>
              </a:r>
            </a:p>
            <a:p>
              <a:pPr algn="ctr" marL="453390" indent="-226695" lvl="1">
                <a:lnSpc>
                  <a:spcPts val="2940"/>
                </a:lnSpc>
                <a:buFont typeface="Arial"/>
                <a:buChar char="•"/>
              </a:pPr>
              <a:r>
                <a:rPr lang="en-US" sz="2100">
                  <a:solidFill>
                    <a:srgbClr val="2B4B82"/>
                  </a:solidFill>
                  <a:latin typeface="Clear Sans Regular"/>
                  <a:ea typeface="Clear Sans Regular"/>
                  <a:cs typeface="Clear Sans Regular"/>
                  <a:sym typeface="Clear Sans Regular"/>
                </a:rPr>
                <a:t>Các hàng tương ứng với các điểm dữ liệu trong không gian mới.</a:t>
              </a:r>
            </a:p>
          </p:txBody>
        </p:sp>
        <p:sp>
          <p:nvSpPr>
            <p:cNvPr name="TextBox 29" id="29"/>
            <p:cNvSpPr txBox="true"/>
            <p:nvPr/>
          </p:nvSpPr>
          <p:spPr>
            <a:xfrm rot="0">
              <a:off x="0" y="925271"/>
              <a:ext cx="3767435" cy="1093161"/>
            </a:xfrm>
            <a:prstGeom prst="rect">
              <a:avLst/>
            </a:prstGeom>
          </p:spPr>
          <p:txBody>
            <a:bodyPr anchor="t" rtlCol="false" tIns="0" lIns="0" bIns="0" rIns="0">
              <a:spAutoFit/>
            </a:bodyPr>
            <a:lstStyle/>
            <a:p>
              <a:pPr algn="ctr">
                <a:lnSpc>
                  <a:spcPts val="3360"/>
                </a:lnSpc>
              </a:pPr>
              <a:r>
                <a:rPr lang="en-US" b="true" sz="2400">
                  <a:solidFill>
                    <a:srgbClr val="2B4B82"/>
                  </a:solidFill>
                  <a:latin typeface="Clear Sans Regular Bold"/>
                  <a:ea typeface="Clear Sans Regular Bold"/>
                  <a:cs typeface="Clear Sans Regular Bold"/>
                  <a:sym typeface="Clear Sans Regular Bold"/>
                </a:rPr>
                <a:t>Áp dụng K-Mean</a:t>
              </a:r>
              <a:r>
                <a:rPr lang="en-US" b="true" sz="2400">
                  <a:solidFill>
                    <a:srgbClr val="2B4B82"/>
                  </a:solidFill>
                  <a:latin typeface="Clear Sans Regular Bold"/>
                  <a:ea typeface="Clear Sans Regular Bold"/>
                  <a:cs typeface="Clear Sans Regular Bold"/>
                  <a:sym typeface="Clear Sans Regular Bold"/>
                </a:rPr>
                <a:t>s để phân cụm</a:t>
              </a:r>
            </a:p>
          </p:txBody>
        </p:sp>
      </p:grpSp>
      <p:grpSp>
        <p:nvGrpSpPr>
          <p:cNvPr name="Group 30" id="30"/>
          <p:cNvGrpSpPr/>
          <p:nvPr/>
        </p:nvGrpSpPr>
        <p:grpSpPr>
          <a:xfrm rot="0">
            <a:off x="8693644" y="3371020"/>
            <a:ext cx="900712" cy="884024"/>
            <a:chOff x="0" y="0"/>
            <a:chExt cx="825825" cy="810524"/>
          </a:xfrm>
        </p:grpSpPr>
        <p:sp>
          <p:nvSpPr>
            <p:cNvPr name="Freeform 31" id="31">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2" id="32"/>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3</a:t>
              </a:r>
            </a:p>
          </p:txBody>
        </p:sp>
      </p:grpSp>
      <p:grpSp>
        <p:nvGrpSpPr>
          <p:cNvPr name="Group 33" id="33"/>
          <p:cNvGrpSpPr/>
          <p:nvPr/>
        </p:nvGrpSpPr>
        <p:grpSpPr>
          <a:xfrm rot="0">
            <a:off x="12088817" y="3371020"/>
            <a:ext cx="900712" cy="884024"/>
            <a:chOff x="0" y="0"/>
            <a:chExt cx="825825" cy="810524"/>
          </a:xfrm>
        </p:grpSpPr>
        <p:sp>
          <p:nvSpPr>
            <p:cNvPr name="Freeform 34" id="34">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5" id="35"/>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4</a:t>
              </a:r>
            </a:p>
          </p:txBody>
        </p:sp>
      </p:grpSp>
      <p:grpSp>
        <p:nvGrpSpPr>
          <p:cNvPr name="Group 36" id="36"/>
          <p:cNvGrpSpPr/>
          <p:nvPr/>
        </p:nvGrpSpPr>
        <p:grpSpPr>
          <a:xfrm rot="0">
            <a:off x="15483990" y="3371020"/>
            <a:ext cx="900712" cy="884024"/>
            <a:chOff x="0" y="0"/>
            <a:chExt cx="825825" cy="810524"/>
          </a:xfrm>
        </p:grpSpPr>
        <p:sp>
          <p:nvSpPr>
            <p:cNvPr name="Freeform 37" id="37">
              <a:extLst>
                <a:ext uri="{C183D7F6-B498-43B3-948B-1728B52AA6E4}">
                  <adec:decorative xmlns:adec="http://schemas.microsoft.com/office/drawing/2017/decorative" val="1"/>
                </a:ext>
              </a:extLst>
            </p:cNvPr>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8" id="38"/>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ea typeface="Clear Sans Bold"/>
                  <a:cs typeface="Clear Sans Bold"/>
                  <a:sym typeface="Clear Sans Bold"/>
                </a:rPr>
                <a:t>5</a:t>
              </a:r>
            </a:p>
          </p:txBody>
        </p:sp>
      </p:gr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5103"/>
        </p:xfrm>
        <a:graphic>
          <a:graphicData uri="http://schemas.openxmlformats.org/drawingml/2006/table">
            <a:tbl>
              <a:tblPr/>
              <a:tblGrid>
                <a:gridCol w="8115300"/>
                <a:gridCol w="8115300"/>
              </a:tblGrid>
              <a:tr h="2430387">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Spectral Clustering</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Kernel Spectral Clustering</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17">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Áp dụng trực tiếp trên ma trận độ tương đồng</a:t>
                      </a:r>
                      <a:r>
                        <a:rPr lang="en-US" sz="2999">
                          <a:solidFill>
                            <a:srgbClr val="2B4B82"/>
                          </a:solidFill>
                          <a:latin typeface="Clear Sans Regular"/>
                          <a:ea typeface="Clear Sans Regular"/>
                          <a:cs typeface="Clear Sans Regular"/>
                          <a:sym typeface="Clear Sans Regular"/>
                        </a:rPr>
                        <a:t> (Affinity Matrix) của dữ liệu.</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Ánh xạ dữ liệu vào không gian đặc trưn</a:t>
                      </a:r>
                      <a:r>
                        <a:rPr lang="en-US" sz="2999">
                          <a:solidFill>
                            <a:srgbClr val="2B4B82"/>
                          </a:solidFill>
                          <a:latin typeface="Clear Sans Regular"/>
                          <a:ea typeface="Clear Sans Regular"/>
                          <a:cs typeface="Clear Sans Regular"/>
                          <a:sym typeface="Clear Sans Regular"/>
                        </a:rPr>
                        <a:t>g thông qua</a:t>
                      </a:r>
                      <a:r>
                        <a:rPr lang="en-US" sz="2999">
                          <a:solidFill>
                            <a:srgbClr val="2B4B82"/>
                          </a:solidFill>
                          <a:latin typeface="Clear Sans Regular"/>
                          <a:ea typeface="Clear Sans Regular"/>
                          <a:cs typeface="Clear Sans Regular"/>
                          <a:sym typeface="Clear Sans Regular"/>
                        </a:rPr>
                        <a:t> hàm kernel trước khi tính toán ma trận độ tương đồng.</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7189232"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1</a:t>
            </a:r>
            <a:r>
              <a:rPr lang="en-US" b="true" sz="5500" strike="noStrike" u="none">
                <a:solidFill>
                  <a:srgbClr val="2B4B82"/>
                </a:solidFill>
                <a:latin typeface="Clear Sans Bold"/>
                <a:ea typeface="Clear Sans Bold"/>
                <a:cs typeface="Clear Sans Bold"/>
                <a:sym typeface="Clear Sans Bold"/>
              </a:rPr>
              <a:t>. Bản chất phân cụm:</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5103"/>
        </p:xfrm>
        <a:graphic>
          <a:graphicData uri="http://schemas.openxmlformats.org/drawingml/2006/table">
            <a:tbl>
              <a:tblPr/>
              <a:tblGrid>
                <a:gridCol w="8115300"/>
                <a:gridCol w="8115300"/>
              </a:tblGrid>
              <a:tr h="2430387">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Spectral Clustering</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Kernel Spectral Clustering</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17">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Sử dụng ma trận độ tương đồng (Affinity Matrix)</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Tính toán trực tiếp từ khoảng cách Euclid</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Sử dụng ma trận kernel (G</a:t>
                      </a:r>
                      <a:r>
                        <a:rPr lang="en-US" sz="2999">
                          <a:solidFill>
                            <a:srgbClr val="2B4B82"/>
                          </a:solidFill>
                          <a:latin typeface="Clear Sans Regular"/>
                          <a:ea typeface="Clear Sans Regular"/>
                          <a:cs typeface="Clear Sans Regular"/>
                          <a:sym typeface="Clear Sans Regular"/>
                        </a:rPr>
                        <a:t>ram Matrix)</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Sử dụng hàm kernel để tính độ tương đồng</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11733134"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2</a:t>
            </a:r>
            <a:r>
              <a:rPr lang="en-US" b="true" sz="5500" strike="noStrike" u="none">
                <a:solidFill>
                  <a:srgbClr val="2B4B82"/>
                </a:solidFill>
                <a:latin typeface="Clear Sans Bold"/>
                <a:ea typeface="Clear Sans Bold"/>
                <a:cs typeface="Clear Sans Bold"/>
                <a:sym typeface="Clear Sans Bold"/>
              </a:rPr>
              <a:t>. Xây dựng ma trận độ tương đồng:</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descr="an isometric lined open book"/>
          <p:cNvSpPr/>
          <p:nvPr/>
        </p:nvSpPr>
        <p:spPr>
          <a:xfrm flipH="false" flipV="false" rot="0">
            <a:off x="655666" y="-963412"/>
            <a:ext cx="4597438" cy="2842053"/>
          </a:xfrm>
          <a:custGeom>
            <a:avLst/>
            <a:gdLst/>
            <a:ahLst/>
            <a:cxnLst/>
            <a:rect r="r" b="b" t="t" l="l"/>
            <a:pathLst>
              <a:path h="2842053" w="4597438">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mobile phone"/>
          <p:cNvSpPr/>
          <p:nvPr/>
        </p:nvSpPr>
        <p:spPr>
          <a:xfrm flipH="true" flipV="false" rot="0">
            <a:off x="11207503" y="390596"/>
            <a:ext cx="2076668" cy="1276207"/>
          </a:xfrm>
          <a:custGeom>
            <a:avLst/>
            <a:gdLst/>
            <a:ahLst/>
            <a:cxnLst/>
            <a:rect r="r" b="b" t="t" l="l"/>
            <a:pathLst>
              <a:path h="1276207" w="2076668">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n isometric lined package"/>
          <p:cNvSpPr/>
          <p:nvPr/>
        </p:nvSpPr>
        <p:spPr>
          <a:xfrm flipH="false" flipV="false" rot="0">
            <a:off x="13794348" y="-2447996"/>
            <a:ext cx="3837986" cy="4114800"/>
          </a:xfrm>
          <a:custGeom>
            <a:avLst/>
            <a:gdLst/>
            <a:ahLst/>
            <a:cxnLst/>
            <a:rect r="r" b="b" t="t" l="l"/>
            <a:pathLst>
              <a:path h="4114800" w="3837986">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n isometric lined laptop"/>
          <p:cNvSpPr/>
          <p:nvPr/>
        </p:nvSpPr>
        <p:spPr>
          <a:xfrm flipH="false" flipV="false" rot="0">
            <a:off x="5649912" y="-3759204"/>
            <a:ext cx="5357753" cy="5591583"/>
          </a:xfrm>
          <a:custGeom>
            <a:avLst/>
            <a:gdLst/>
            <a:ahLst/>
            <a:cxnLst/>
            <a:rect r="r" b="b" t="t" l="l"/>
            <a:pathLst>
              <a:path h="5591583" w="535775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6" id="6"/>
          <p:cNvGraphicFramePr>
            <a:graphicFrameLocks noGrp="true"/>
          </p:cNvGraphicFramePr>
          <p:nvPr/>
        </p:nvGraphicFramePr>
        <p:xfrm>
          <a:off x="1028700" y="3534823"/>
          <a:ext cx="16230600" cy="6755103"/>
        </p:xfrm>
        <a:graphic>
          <a:graphicData uri="http://schemas.openxmlformats.org/drawingml/2006/table">
            <a:tbl>
              <a:tblPr/>
              <a:tblGrid>
                <a:gridCol w="8115300"/>
                <a:gridCol w="8115300"/>
              </a:tblGrid>
              <a:tr h="2430387">
                <a:tc>
                  <a:txBody>
                    <a:bodyPr anchor="t" rtlCol="false"/>
                    <a:lstStyle/>
                    <a:p>
                      <a:pPr algn="l">
                        <a:lnSpc>
                          <a:spcPts val="6600"/>
                        </a:lnSpc>
                        <a:defRPr/>
                      </a:pPr>
                      <a:r>
                        <a:rPr lang="en-US" sz="5500" b="true">
                          <a:solidFill>
                            <a:srgbClr val="2B4B82"/>
                          </a:solidFill>
                          <a:latin typeface="Clear Sans Bold"/>
                          <a:ea typeface="Clear Sans Bold"/>
                          <a:cs typeface="Clear Sans Bold"/>
                          <a:sym typeface="Clear Sans Bold"/>
                        </a:rPr>
                        <a:t>Spectral Clustering</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lnSpc>
                          <a:spcPts val="6720"/>
                        </a:lnSpc>
                        <a:defRPr/>
                      </a:pPr>
                      <a:r>
                        <a:rPr lang="en-US" sz="5600" b="true">
                          <a:solidFill>
                            <a:srgbClr val="2B4B82"/>
                          </a:solidFill>
                          <a:latin typeface="Clear Sans Bold"/>
                          <a:ea typeface="Clear Sans Bold"/>
                          <a:cs typeface="Clear Sans Bold"/>
                          <a:sym typeface="Clear Sans Bold"/>
                        </a:rPr>
                        <a:t>Kernel Spectral Clustering</a:t>
                      </a:r>
                      <a:endParaRPr lang="en-US" sz="1100"/>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324717">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Ma trận Laplacian từ Affinity Matrix</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Không gian dữ liệu tuyến tính</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marL="647697" indent="-323848" lvl="1">
                        <a:lnSpc>
                          <a:spcPts val="4199"/>
                        </a:lnSpc>
                        <a:buFont typeface="Arial"/>
                        <a:buChar char="•"/>
                        <a:defRPr/>
                      </a:pPr>
                      <a:r>
                        <a:rPr lang="en-US" sz="2999">
                          <a:solidFill>
                            <a:srgbClr val="2B4B82"/>
                          </a:solidFill>
                          <a:latin typeface="Clear Sans Regular"/>
                          <a:ea typeface="Clear Sans Regular"/>
                          <a:cs typeface="Clear Sans Regular"/>
                          <a:sym typeface="Clear Sans Regular"/>
                        </a:rPr>
                        <a:t>Ma trận Laplacian từ Kernel M</a:t>
                      </a:r>
                      <a:r>
                        <a:rPr lang="en-US" sz="2999">
                          <a:solidFill>
                            <a:srgbClr val="2B4B82"/>
                          </a:solidFill>
                          <a:latin typeface="Clear Sans Regular"/>
                          <a:ea typeface="Clear Sans Regular"/>
                          <a:cs typeface="Clear Sans Regular"/>
                          <a:sym typeface="Clear Sans Regular"/>
                        </a:rPr>
                        <a:t>atrix</a:t>
                      </a:r>
                      <a:endParaRPr lang="en-US" sz="1100"/>
                    </a:p>
                    <a:p>
                      <a:pPr algn="l" marL="647697" indent="-323848" lvl="1">
                        <a:lnSpc>
                          <a:spcPts val="4199"/>
                        </a:lnSpc>
                        <a:buFont typeface="Arial"/>
                        <a:buChar char="•"/>
                      </a:pPr>
                      <a:r>
                        <a:rPr lang="en-US" sz="2999">
                          <a:solidFill>
                            <a:srgbClr val="2B4B82"/>
                          </a:solidFill>
                          <a:latin typeface="Clear Sans Regular"/>
                          <a:ea typeface="Clear Sans Regular"/>
                          <a:cs typeface="Clear Sans Regular"/>
                          <a:sym typeface="Clear Sans Regular"/>
                        </a:rPr>
                        <a:t>Không gian phi tuyến (Nonlinear)</a:t>
                      </a:r>
                    </a:p>
                  </a:txBody>
                  <a:tcPr marL="190500" marR="190500" marT="190500" marB="190500" anchor="t">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sp>
        <p:nvSpPr>
          <p:cNvPr name="TextBox 7" id="7"/>
          <p:cNvSpPr txBox="true"/>
          <p:nvPr/>
        </p:nvSpPr>
        <p:spPr>
          <a:xfrm rot="0">
            <a:off x="1096596" y="2287632"/>
            <a:ext cx="8111014" cy="838200"/>
          </a:xfrm>
          <a:prstGeom prst="rect">
            <a:avLst/>
          </a:prstGeom>
        </p:spPr>
        <p:txBody>
          <a:bodyPr anchor="t" rtlCol="false" tIns="0" lIns="0" bIns="0" rIns="0">
            <a:spAutoFit/>
          </a:bodyPr>
          <a:lstStyle/>
          <a:p>
            <a:pPr algn="l" marL="0" indent="0" lvl="0">
              <a:lnSpc>
                <a:spcPts val="6600"/>
              </a:lnSpc>
              <a:spcBef>
                <a:spcPct val="0"/>
              </a:spcBef>
            </a:pPr>
            <a:r>
              <a:rPr lang="en-US" b="true" sz="5500">
                <a:solidFill>
                  <a:srgbClr val="2B4B82"/>
                </a:solidFill>
                <a:latin typeface="Clear Sans Bold"/>
                <a:ea typeface="Clear Sans Bold"/>
                <a:cs typeface="Clear Sans Bold"/>
                <a:sym typeface="Clear Sans Bold"/>
              </a:rPr>
              <a:t>3</a:t>
            </a:r>
            <a:r>
              <a:rPr lang="en-US" b="true" sz="5500" strike="noStrike" u="none">
                <a:solidFill>
                  <a:srgbClr val="2B4B82"/>
                </a:solidFill>
                <a:latin typeface="Clear Sans Bold"/>
                <a:ea typeface="Clear Sans Bold"/>
                <a:cs typeface="Clear Sans Bold"/>
                <a:sym typeface="Clear Sans Bold"/>
              </a:rPr>
              <a:t>. Tạo ma trận Laplacian: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DAGkAB1PoV0</dc:identifier>
  <dcterms:modified xsi:type="dcterms:W3CDTF">2011-08-01T06:04:30Z</dcterms:modified>
  <cp:revision>1</cp:revision>
  <dc:title>Clustering</dc:title>
</cp:coreProperties>
</file>